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382" r:id="rId3"/>
    <p:sldId id="324" r:id="rId4"/>
    <p:sldId id="284" r:id="rId5"/>
    <p:sldId id="275" r:id="rId6"/>
    <p:sldId id="276" r:id="rId7"/>
    <p:sldId id="277" r:id="rId8"/>
    <p:sldId id="278" r:id="rId9"/>
    <p:sldId id="279" r:id="rId10"/>
    <p:sldId id="259" r:id="rId11"/>
    <p:sldId id="280" r:id="rId12"/>
    <p:sldId id="394" r:id="rId13"/>
    <p:sldId id="342" r:id="rId14"/>
    <p:sldId id="393" r:id="rId15"/>
    <p:sldId id="281" r:id="rId16"/>
    <p:sldId id="260" r:id="rId17"/>
    <p:sldId id="261" r:id="rId18"/>
    <p:sldId id="267" r:id="rId19"/>
    <p:sldId id="266" r:id="rId20"/>
    <p:sldId id="346" r:id="rId21"/>
    <p:sldId id="272" r:id="rId22"/>
    <p:sldId id="274" r:id="rId23"/>
    <p:sldId id="285" r:id="rId24"/>
    <p:sldId id="368" r:id="rId25"/>
    <p:sldId id="268" r:id="rId26"/>
    <p:sldId id="270" r:id="rId27"/>
    <p:sldId id="271" r:id="rId28"/>
    <p:sldId id="385" r:id="rId29"/>
    <p:sldId id="386" r:id="rId30"/>
    <p:sldId id="387" r:id="rId31"/>
    <p:sldId id="388" r:id="rId32"/>
    <p:sldId id="389" r:id="rId33"/>
    <p:sldId id="335" r:id="rId34"/>
    <p:sldId id="381" r:id="rId35"/>
    <p:sldId id="392" r:id="rId36"/>
    <p:sldId id="390" r:id="rId37"/>
    <p:sldId id="391" r:id="rId38"/>
    <p:sldId id="329" r:id="rId39"/>
    <p:sldId id="330" r:id="rId40"/>
    <p:sldId id="340"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0" d="100"/>
          <a:sy n="110" d="100"/>
        </p:scale>
        <p:origin x="24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0653DD53-12E6-4841-A444-6ADBD66985F5}"/>
    <pc:docChg chg="delSld">
      <pc:chgData name="Abe,YutakaTKZIM" userId="4ea0f8c6-cb00-4a5a-9642-b208e11f484d" providerId="ADAL" clId="{0653DD53-12E6-4841-A444-6ADBD66985F5}" dt="2023-07-11T23:21:54.895" v="2" actId="47"/>
      <pc:docMkLst>
        <pc:docMk/>
      </pc:docMkLst>
      <pc:sldChg chg="del">
        <pc:chgData name="Abe,YutakaTKZIM" userId="4ea0f8c6-cb00-4a5a-9642-b208e11f484d" providerId="ADAL" clId="{0653DD53-12E6-4841-A444-6ADBD66985F5}" dt="2023-07-11T23:21:51.520" v="0" actId="47"/>
        <pc:sldMkLst>
          <pc:docMk/>
          <pc:sldMk cId="2310130421" sldId="262"/>
        </pc:sldMkLst>
      </pc:sldChg>
      <pc:sldChg chg="del">
        <pc:chgData name="Abe,YutakaTKZIM" userId="4ea0f8c6-cb00-4a5a-9642-b208e11f484d" providerId="ADAL" clId="{0653DD53-12E6-4841-A444-6ADBD66985F5}" dt="2023-07-11T23:21:54.280" v="1" actId="47"/>
        <pc:sldMkLst>
          <pc:docMk/>
          <pc:sldMk cId="3319700594" sldId="383"/>
        </pc:sldMkLst>
      </pc:sldChg>
      <pc:sldChg chg="del">
        <pc:chgData name="Abe,YutakaTKZIM" userId="4ea0f8c6-cb00-4a5a-9642-b208e11f484d" providerId="ADAL" clId="{0653DD53-12E6-4841-A444-6ADBD66985F5}" dt="2023-07-11T23:21:54.895" v="2" actId="47"/>
        <pc:sldMkLst>
          <pc:docMk/>
          <pc:sldMk cId="2884876694" sldId="3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69A0BF-5949-4225-8260-9F5E2AC23922}" type="datetimeFigureOut">
              <a:rPr kumimoji="1" lang="ja-JP" altLang="en-US" smtClean="0"/>
              <a:t>2023/7/12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22B348-F801-461E-9D55-0122E5C1B7B1}" type="slidenum">
              <a:rPr kumimoji="1" lang="ja-JP" altLang="en-US" smtClean="0"/>
              <a:t>‹#›</a:t>
            </a:fld>
            <a:endParaRPr kumimoji="1" lang="ja-JP" altLang="en-US"/>
          </a:p>
        </p:txBody>
      </p:sp>
    </p:spTree>
    <p:extLst>
      <p:ext uri="{BB962C8B-B14F-4D97-AF65-F5344CB8AC3E}">
        <p14:creationId xmlns:p14="http://schemas.microsoft.com/office/powerpoint/2010/main" val="16972936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Privateer_Holdings" TargetMode="External"/><Relationship Id="rId7" Type="http://schemas.openxmlformats.org/officeDocument/2006/relationships/hyperlink" Target="http://www.marleynatural.com/"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www.leafly.com/" TargetMode="External"/><Relationship Id="rId5" Type="http://schemas.openxmlformats.org/officeDocument/2006/relationships/hyperlink" Target="https://www.tilray.ca/" TargetMode="External"/><Relationship Id="rId4" Type="http://schemas.openxmlformats.org/officeDocument/2006/relationships/hyperlink" Target="http://fortune.com/2015/04/07/privateer-marijuana-funding/"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Privateer_Holdings" TargetMode="External"/><Relationship Id="rId7" Type="http://schemas.openxmlformats.org/officeDocument/2006/relationships/hyperlink" Target="http://www.marleynatural.com/"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www.leafly.com/" TargetMode="External"/><Relationship Id="rId5" Type="http://schemas.openxmlformats.org/officeDocument/2006/relationships/hyperlink" Target="https://www.tilray.ca/" TargetMode="External"/><Relationship Id="rId4" Type="http://schemas.openxmlformats.org/officeDocument/2006/relationships/hyperlink" Target="http://fortune.com/2015/04/07/privateer-marijuana-fund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latin typeface="+mn-lt"/>
                <a:ea typeface="+mn-ea"/>
                <a:cs typeface="+mn-cs"/>
                <a:hlinkClick r:id="rId3"/>
              </a:rPr>
              <a:t>Privateer Holdings</a:t>
            </a:r>
            <a:r>
              <a:rPr kumimoji="1" lang="ja-JP" altLang="en-US" sz="1200" kern="1200" dirty="0">
                <a:solidFill>
                  <a:schemeClr val="tx1"/>
                </a:solidFill>
                <a:latin typeface="+mn-lt"/>
                <a:ea typeface="+mn-ea"/>
                <a:cs typeface="+mn-cs"/>
                <a:hlinkClick r:id="rId3"/>
              </a:rPr>
              <a:t>社は、つい最近も</a:t>
            </a:r>
            <a:r>
              <a:rPr kumimoji="1" lang="en-US" altLang="ja-JP" sz="1200" kern="1200" dirty="0">
                <a:solidFill>
                  <a:schemeClr val="tx1"/>
                </a:solidFill>
                <a:latin typeface="+mn-lt"/>
                <a:ea typeface="+mn-ea"/>
                <a:cs typeface="+mn-cs"/>
                <a:hlinkClick r:id="rId4"/>
              </a:rPr>
              <a:t>7,500</a:t>
            </a:r>
            <a:r>
              <a:rPr kumimoji="1" lang="ja-JP" altLang="en-US" sz="1200" kern="1200" dirty="0">
                <a:solidFill>
                  <a:schemeClr val="tx1"/>
                </a:solidFill>
                <a:latin typeface="+mn-lt"/>
                <a:ea typeface="+mn-ea"/>
                <a:cs typeface="+mn-cs"/>
                <a:hlinkClick r:id="rId4"/>
              </a:rPr>
              <a:t>万ドルを調達し、投資額の合計は</a:t>
            </a:r>
            <a:r>
              <a:rPr kumimoji="1" lang="en-US" altLang="ja-JP" sz="1200" kern="1200" dirty="0">
                <a:solidFill>
                  <a:schemeClr val="tx1"/>
                </a:solidFill>
                <a:latin typeface="+mn-lt"/>
                <a:ea typeface="+mn-ea"/>
                <a:cs typeface="+mn-cs"/>
                <a:hlinkClick r:id="rId4"/>
              </a:rPr>
              <a:t>8,200</a:t>
            </a:r>
            <a:r>
              <a:rPr kumimoji="1" lang="ja-JP" altLang="en-US" sz="1200" kern="1200" dirty="0">
                <a:solidFill>
                  <a:schemeClr val="tx1"/>
                </a:solidFill>
                <a:latin typeface="+mn-lt"/>
                <a:ea typeface="+mn-ea"/>
                <a:cs typeface="+mn-cs"/>
                <a:hlinkClick r:id="rId4"/>
              </a:rPr>
              <a:t>万ドルとなった。大麻にかける金額としてはかなりの高額だ。</a:t>
            </a:r>
          </a:p>
          <a:p>
            <a:r>
              <a:rPr kumimoji="1" lang="ja-JP" altLang="en-US" sz="1200" kern="1200" dirty="0">
                <a:solidFill>
                  <a:schemeClr val="tx1"/>
                </a:solidFill>
                <a:latin typeface="+mn-lt"/>
                <a:ea typeface="+mn-ea"/>
                <a:cs typeface="+mn-cs"/>
              </a:rPr>
              <a:t>身なりの整った、大麻などに縁のなさそうな格好をした同社の幹部たちがこれまでに投資してきた企業は、主に医療用大麻を扱うカナダの</a:t>
            </a:r>
            <a:r>
              <a:rPr kumimoji="1" lang="en-US" altLang="ja-JP" sz="1200" kern="1200" dirty="0">
                <a:solidFill>
                  <a:schemeClr val="tx1"/>
                </a:solidFill>
                <a:latin typeface="+mn-lt"/>
                <a:ea typeface="+mn-ea"/>
                <a:cs typeface="+mn-cs"/>
                <a:hlinkClick r:id="rId5"/>
              </a:rPr>
              <a:t>Tilray</a:t>
            </a:r>
            <a:r>
              <a:rPr kumimoji="1" lang="ja-JP" altLang="en-US" sz="1200" kern="1200" dirty="0">
                <a:solidFill>
                  <a:schemeClr val="tx1"/>
                </a:solidFill>
                <a:latin typeface="+mn-lt"/>
                <a:ea typeface="+mn-ea"/>
                <a:cs typeface="+mn-cs"/>
                <a:hlinkClick r:id="rId5"/>
              </a:rPr>
              <a:t>社、ユーザーが自分に合う種類の大麻を探し、診療所を見つけられるよう支援をする</a:t>
            </a:r>
            <a:r>
              <a:rPr kumimoji="1" lang="en-US" altLang="ja-JP" sz="1200" kern="1200" dirty="0">
                <a:solidFill>
                  <a:schemeClr val="tx1"/>
                </a:solidFill>
                <a:latin typeface="+mn-lt"/>
                <a:ea typeface="+mn-ea"/>
                <a:cs typeface="+mn-cs"/>
                <a:hlinkClick r:id="rId6"/>
              </a:rPr>
              <a:t>Leafly</a:t>
            </a:r>
            <a:r>
              <a:rPr kumimoji="1" lang="ja-JP" altLang="en-US" sz="1200" kern="1200" dirty="0">
                <a:solidFill>
                  <a:schemeClr val="tx1"/>
                </a:solidFill>
                <a:latin typeface="+mn-lt"/>
                <a:ea typeface="+mn-ea"/>
                <a:cs typeface="+mn-cs"/>
                <a:hlinkClick r:id="rId6"/>
              </a:rPr>
              <a:t>社、そして、「ボブ・マーレー」のブランド名で大麻製品を販売しようとする</a:t>
            </a:r>
            <a:r>
              <a:rPr kumimoji="1" lang="en-US" altLang="ja-JP" sz="1200" kern="1200" dirty="0">
                <a:solidFill>
                  <a:schemeClr val="tx1"/>
                </a:solidFill>
                <a:latin typeface="+mn-lt"/>
                <a:ea typeface="+mn-ea"/>
                <a:cs typeface="+mn-cs"/>
                <a:hlinkClick r:id="rId7"/>
              </a:rPr>
              <a:t>Marley Natural</a:t>
            </a:r>
            <a:r>
              <a:rPr kumimoji="1" lang="ja-JP" altLang="en-US" sz="1200" kern="1200" dirty="0">
                <a:solidFill>
                  <a:schemeClr val="tx1"/>
                </a:solidFill>
                <a:latin typeface="+mn-lt"/>
                <a:ea typeface="+mn-ea"/>
                <a:cs typeface="+mn-cs"/>
                <a:hlinkClick r:id="rId7"/>
              </a:rPr>
              <a:t>社の</a:t>
            </a:r>
            <a:r>
              <a:rPr kumimoji="1" lang="en-US" altLang="ja-JP" sz="1200" kern="1200" dirty="0">
                <a:solidFill>
                  <a:schemeClr val="tx1"/>
                </a:solidFill>
                <a:latin typeface="+mn-lt"/>
                <a:ea typeface="+mn-ea"/>
                <a:cs typeface="+mn-cs"/>
                <a:hlinkClick r:id="rId7"/>
              </a:rPr>
              <a:t>3</a:t>
            </a:r>
            <a:r>
              <a:rPr kumimoji="1" lang="ja-JP" altLang="en-US" sz="1200" kern="1200" dirty="0">
                <a:solidFill>
                  <a:schemeClr val="tx1"/>
                </a:solidFill>
                <a:latin typeface="+mn-lt"/>
                <a:ea typeface="+mn-ea"/>
                <a:cs typeface="+mn-cs"/>
                <a:hlinkClick r:id="rId7"/>
              </a:rPr>
              <a:t>社である</a:t>
            </a:r>
            <a:endParaRPr kumimoji="1" lang="ja-JP" altLang="en-US" dirty="0"/>
          </a:p>
        </p:txBody>
      </p:sp>
      <p:sp>
        <p:nvSpPr>
          <p:cNvPr id="4" name="スライド番号プレースホルダー 3"/>
          <p:cNvSpPr>
            <a:spLocks noGrp="1"/>
          </p:cNvSpPr>
          <p:nvPr>
            <p:ph type="sldNum" sz="quarter" idx="10"/>
          </p:nvPr>
        </p:nvSpPr>
        <p:spPr/>
        <p:txBody>
          <a:bodyPr/>
          <a:lstStyle/>
          <a:p>
            <a:fld id="{0E9CB1B1-0E85-504D-BDA7-BCEBD48E18AE}" type="slidenum">
              <a:rPr kumimoji="1" lang="ja-JP" altLang="en-US" smtClean="0"/>
              <a:t>13</a:t>
            </a:fld>
            <a:endParaRPr kumimoji="1" lang="ja-JP" altLang="en-US"/>
          </a:p>
        </p:txBody>
      </p:sp>
    </p:spTree>
    <p:extLst>
      <p:ext uri="{BB962C8B-B14F-4D97-AF65-F5344CB8AC3E}">
        <p14:creationId xmlns:p14="http://schemas.microsoft.com/office/powerpoint/2010/main" val="1511555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latin typeface="+mn-lt"/>
                <a:ea typeface="+mn-ea"/>
                <a:cs typeface="+mn-cs"/>
                <a:hlinkClick r:id="rId3"/>
              </a:rPr>
              <a:t>Privateer Holdings</a:t>
            </a:r>
            <a:r>
              <a:rPr kumimoji="1" lang="ja-JP" altLang="en-US" sz="1200" kern="1200" dirty="0">
                <a:solidFill>
                  <a:schemeClr val="tx1"/>
                </a:solidFill>
                <a:latin typeface="+mn-lt"/>
                <a:ea typeface="+mn-ea"/>
                <a:cs typeface="+mn-cs"/>
                <a:hlinkClick r:id="rId3"/>
              </a:rPr>
              <a:t>社は、つい最近も</a:t>
            </a:r>
            <a:r>
              <a:rPr kumimoji="1" lang="en-US" altLang="ja-JP" sz="1200" kern="1200" dirty="0">
                <a:solidFill>
                  <a:schemeClr val="tx1"/>
                </a:solidFill>
                <a:latin typeface="+mn-lt"/>
                <a:ea typeface="+mn-ea"/>
                <a:cs typeface="+mn-cs"/>
                <a:hlinkClick r:id="rId4"/>
              </a:rPr>
              <a:t>7,500</a:t>
            </a:r>
            <a:r>
              <a:rPr kumimoji="1" lang="ja-JP" altLang="en-US" sz="1200" kern="1200" dirty="0">
                <a:solidFill>
                  <a:schemeClr val="tx1"/>
                </a:solidFill>
                <a:latin typeface="+mn-lt"/>
                <a:ea typeface="+mn-ea"/>
                <a:cs typeface="+mn-cs"/>
                <a:hlinkClick r:id="rId4"/>
              </a:rPr>
              <a:t>万ドルを調達し、投資額の合計は</a:t>
            </a:r>
            <a:r>
              <a:rPr kumimoji="1" lang="en-US" altLang="ja-JP" sz="1200" kern="1200" dirty="0">
                <a:solidFill>
                  <a:schemeClr val="tx1"/>
                </a:solidFill>
                <a:latin typeface="+mn-lt"/>
                <a:ea typeface="+mn-ea"/>
                <a:cs typeface="+mn-cs"/>
                <a:hlinkClick r:id="rId4"/>
              </a:rPr>
              <a:t>8,200</a:t>
            </a:r>
            <a:r>
              <a:rPr kumimoji="1" lang="ja-JP" altLang="en-US" sz="1200" kern="1200" dirty="0">
                <a:solidFill>
                  <a:schemeClr val="tx1"/>
                </a:solidFill>
                <a:latin typeface="+mn-lt"/>
                <a:ea typeface="+mn-ea"/>
                <a:cs typeface="+mn-cs"/>
                <a:hlinkClick r:id="rId4"/>
              </a:rPr>
              <a:t>万ドルとなった。大麻にかける金額としてはかなりの高額だ。</a:t>
            </a:r>
          </a:p>
          <a:p>
            <a:r>
              <a:rPr kumimoji="1" lang="ja-JP" altLang="en-US" sz="1200" kern="1200" dirty="0">
                <a:solidFill>
                  <a:schemeClr val="tx1"/>
                </a:solidFill>
                <a:latin typeface="+mn-lt"/>
                <a:ea typeface="+mn-ea"/>
                <a:cs typeface="+mn-cs"/>
              </a:rPr>
              <a:t>身なりの整った、大麻などに縁のなさそうな格好をした同社の幹部たちがこれまでに投資してきた企業は、主に医療用大麻を扱うカナダの</a:t>
            </a:r>
            <a:r>
              <a:rPr kumimoji="1" lang="en-US" altLang="ja-JP" sz="1200" kern="1200" dirty="0">
                <a:solidFill>
                  <a:schemeClr val="tx1"/>
                </a:solidFill>
                <a:latin typeface="+mn-lt"/>
                <a:ea typeface="+mn-ea"/>
                <a:cs typeface="+mn-cs"/>
                <a:hlinkClick r:id="rId5"/>
              </a:rPr>
              <a:t>Tilray</a:t>
            </a:r>
            <a:r>
              <a:rPr kumimoji="1" lang="ja-JP" altLang="en-US" sz="1200" kern="1200" dirty="0">
                <a:solidFill>
                  <a:schemeClr val="tx1"/>
                </a:solidFill>
                <a:latin typeface="+mn-lt"/>
                <a:ea typeface="+mn-ea"/>
                <a:cs typeface="+mn-cs"/>
                <a:hlinkClick r:id="rId5"/>
              </a:rPr>
              <a:t>社、ユーザーが自分に合う種類の大麻を探し、診療所を見つけられるよう支援をする</a:t>
            </a:r>
            <a:r>
              <a:rPr kumimoji="1" lang="en-US" altLang="ja-JP" sz="1200" kern="1200" dirty="0">
                <a:solidFill>
                  <a:schemeClr val="tx1"/>
                </a:solidFill>
                <a:latin typeface="+mn-lt"/>
                <a:ea typeface="+mn-ea"/>
                <a:cs typeface="+mn-cs"/>
                <a:hlinkClick r:id="rId6"/>
              </a:rPr>
              <a:t>Leafly</a:t>
            </a:r>
            <a:r>
              <a:rPr kumimoji="1" lang="ja-JP" altLang="en-US" sz="1200" kern="1200" dirty="0">
                <a:solidFill>
                  <a:schemeClr val="tx1"/>
                </a:solidFill>
                <a:latin typeface="+mn-lt"/>
                <a:ea typeface="+mn-ea"/>
                <a:cs typeface="+mn-cs"/>
                <a:hlinkClick r:id="rId6"/>
              </a:rPr>
              <a:t>社、そして、「ボブ・マーレー」のブランド名で大麻製品を販売しようとする</a:t>
            </a:r>
            <a:r>
              <a:rPr kumimoji="1" lang="en-US" altLang="ja-JP" sz="1200" kern="1200" dirty="0">
                <a:solidFill>
                  <a:schemeClr val="tx1"/>
                </a:solidFill>
                <a:latin typeface="+mn-lt"/>
                <a:ea typeface="+mn-ea"/>
                <a:cs typeface="+mn-cs"/>
                <a:hlinkClick r:id="rId7"/>
              </a:rPr>
              <a:t>Marley Natural</a:t>
            </a:r>
            <a:r>
              <a:rPr kumimoji="1" lang="ja-JP" altLang="en-US" sz="1200" kern="1200" dirty="0">
                <a:solidFill>
                  <a:schemeClr val="tx1"/>
                </a:solidFill>
                <a:latin typeface="+mn-lt"/>
                <a:ea typeface="+mn-ea"/>
                <a:cs typeface="+mn-cs"/>
                <a:hlinkClick r:id="rId7"/>
              </a:rPr>
              <a:t>社の</a:t>
            </a:r>
            <a:r>
              <a:rPr kumimoji="1" lang="en-US" altLang="ja-JP" sz="1200" kern="1200" dirty="0">
                <a:solidFill>
                  <a:schemeClr val="tx1"/>
                </a:solidFill>
                <a:latin typeface="+mn-lt"/>
                <a:ea typeface="+mn-ea"/>
                <a:cs typeface="+mn-cs"/>
                <a:hlinkClick r:id="rId7"/>
              </a:rPr>
              <a:t>3</a:t>
            </a:r>
            <a:r>
              <a:rPr kumimoji="1" lang="ja-JP" altLang="en-US" sz="1200" kern="1200" dirty="0">
                <a:solidFill>
                  <a:schemeClr val="tx1"/>
                </a:solidFill>
                <a:latin typeface="+mn-lt"/>
                <a:ea typeface="+mn-ea"/>
                <a:cs typeface="+mn-cs"/>
                <a:hlinkClick r:id="rId7"/>
              </a:rPr>
              <a:t>社である</a:t>
            </a:r>
            <a:endParaRPr kumimoji="1" lang="ja-JP" altLang="en-US" dirty="0"/>
          </a:p>
        </p:txBody>
      </p:sp>
      <p:sp>
        <p:nvSpPr>
          <p:cNvPr id="4" name="スライド番号プレースホルダー 3"/>
          <p:cNvSpPr>
            <a:spLocks noGrp="1"/>
          </p:cNvSpPr>
          <p:nvPr>
            <p:ph type="sldNum" sz="quarter" idx="10"/>
          </p:nvPr>
        </p:nvSpPr>
        <p:spPr/>
        <p:txBody>
          <a:bodyPr/>
          <a:lstStyle/>
          <a:p>
            <a:fld id="{0E9CB1B1-0E85-504D-BDA7-BCEBD48E18AE}" type="slidenum">
              <a:rPr kumimoji="1" lang="ja-JP" altLang="en-US" smtClean="0"/>
              <a:t>14</a:t>
            </a:fld>
            <a:endParaRPr kumimoji="1" lang="ja-JP" altLang="en-US"/>
          </a:p>
        </p:txBody>
      </p:sp>
    </p:spTree>
    <p:extLst>
      <p:ext uri="{BB962C8B-B14F-4D97-AF65-F5344CB8AC3E}">
        <p14:creationId xmlns:p14="http://schemas.microsoft.com/office/powerpoint/2010/main" val="140990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a:solidFill>
                  <a:schemeClr val="tx1"/>
                </a:solidFill>
                <a:latin typeface="+mn-lt"/>
                <a:ea typeface="+mn-ea"/>
                <a:cs typeface="+mn-cs"/>
              </a:rPr>
              <a:t>Niwa</a:t>
            </a:r>
            <a:r>
              <a:rPr kumimoji="1" lang="ja-JP" altLang="en-US" sz="1200" kern="1200" dirty="0">
                <a:solidFill>
                  <a:schemeClr val="tx1"/>
                </a:solidFill>
                <a:latin typeface="+mn-lt"/>
                <a:ea typeface="+mn-ea"/>
                <a:cs typeface="+mn-cs"/>
              </a:rPr>
              <a:t>はスマートフォンのスクリーンを通して誰でも簡単に、作物を栽培する事が出来る新しいプラットフォームです。</a:t>
            </a:r>
            <a:r>
              <a:rPr kumimoji="1" lang="en-US" altLang="ja-JP" sz="1200" kern="1200" dirty="0" err="1">
                <a:solidFill>
                  <a:schemeClr val="tx1"/>
                </a:solidFill>
                <a:latin typeface="+mn-lt"/>
                <a:ea typeface="+mn-ea"/>
                <a:cs typeface="+mn-cs"/>
              </a:rPr>
              <a:t>Niwa</a:t>
            </a:r>
            <a:r>
              <a:rPr kumimoji="1" lang="ja-JP" altLang="en-US" sz="1200" kern="1200" dirty="0">
                <a:solidFill>
                  <a:schemeClr val="tx1"/>
                </a:solidFill>
                <a:latin typeface="+mn-lt"/>
                <a:ea typeface="+mn-ea"/>
                <a:cs typeface="+mn-cs"/>
              </a:rPr>
              <a:t>はどこか日本の単語に似ているかと思いますが、もしかしたらその意味の通りかもしれません。このサービスでは、スマホで操作する為に貯蔵庫を用意して、その中で野菜（大麻も）を育てます。育てる場所は屋内で、雨風を気にせず、遠くにいてもスマホタップで貯蔵庫のセンサーが反応して、指示通りの作業を行います。</a:t>
            </a:r>
            <a:endParaRPr kumimoji="1" lang="en-US" altLang="ja-JP" sz="1200" kern="1200" dirty="0">
              <a:solidFill>
                <a:schemeClr val="tx1"/>
              </a:solidFill>
              <a:latin typeface="+mn-lt"/>
              <a:ea typeface="+mn-ea"/>
              <a:cs typeface="+mn-cs"/>
            </a:endParaRPr>
          </a:p>
          <a:p>
            <a:r>
              <a:rPr kumimoji="1" lang="ja-JP" altLang="en-US" sz="1200" kern="1200" dirty="0">
                <a:solidFill>
                  <a:schemeClr val="tx1"/>
                </a:solidFill>
                <a:latin typeface="+mn-lt"/>
                <a:ea typeface="+mn-ea"/>
                <a:cs typeface="+mn-cs"/>
              </a:rPr>
              <a:t>作物を栽培する貯蔵キット。小さなもので、高さ</a:t>
            </a:r>
            <a:r>
              <a:rPr kumimoji="1" lang="en-US" altLang="ja-JP" sz="1200" kern="1200" dirty="0">
                <a:solidFill>
                  <a:schemeClr val="tx1"/>
                </a:solidFill>
                <a:latin typeface="+mn-lt"/>
                <a:ea typeface="+mn-ea"/>
                <a:cs typeface="+mn-cs"/>
              </a:rPr>
              <a:t>69cm</a:t>
            </a:r>
            <a:r>
              <a:rPr kumimoji="1" lang="ja-JP" altLang="en-US" sz="1200" kern="1200" dirty="0">
                <a:solidFill>
                  <a:schemeClr val="tx1"/>
                </a:solidFill>
                <a:latin typeface="+mn-lt"/>
                <a:ea typeface="+mn-ea"/>
                <a:cs typeface="+mn-cs"/>
              </a:rPr>
              <a:t>、幅</a:t>
            </a:r>
            <a:r>
              <a:rPr kumimoji="1" lang="en-US" altLang="ja-JP" sz="1200" kern="1200" dirty="0">
                <a:solidFill>
                  <a:schemeClr val="tx1"/>
                </a:solidFill>
                <a:latin typeface="+mn-lt"/>
                <a:ea typeface="+mn-ea"/>
                <a:cs typeface="+mn-cs"/>
              </a:rPr>
              <a:t>49cm</a:t>
            </a:r>
            <a:r>
              <a:rPr kumimoji="1" lang="ja-JP" altLang="en-US" sz="1200" kern="1200" dirty="0">
                <a:solidFill>
                  <a:schemeClr val="tx1"/>
                </a:solidFill>
                <a:latin typeface="+mn-lt"/>
                <a:ea typeface="+mn-ea"/>
                <a:cs typeface="+mn-cs"/>
              </a:rPr>
              <a:t>、深さ</a:t>
            </a:r>
            <a:r>
              <a:rPr kumimoji="1" lang="en-US" altLang="ja-JP" sz="1200" kern="1200" dirty="0">
                <a:solidFill>
                  <a:schemeClr val="tx1"/>
                </a:solidFill>
                <a:latin typeface="+mn-lt"/>
                <a:ea typeface="+mn-ea"/>
                <a:cs typeface="+mn-cs"/>
              </a:rPr>
              <a:t>21cm</a:t>
            </a:r>
            <a:r>
              <a:rPr kumimoji="1" lang="ja-JP" altLang="en-US" sz="1200" kern="1200" dirty="0">
                <a:solidFill>
                  <a:schemeClr val="tx1"/>
                </a:solidFill>
                <a:latin typeface="+mn-lt"/>
                <a:ea typeface="+mn-ea"/>
                <a:cs typeface="+mn-cs"/>
              </a:rPr>
              <a:t>の大きさで、彼らは既にクラウドファンディングの最大手</a:t>
            </a:r>
            <a:r>
              <a:rPr kumimoji="1" lang="en-US" altLang="ja-JP" sz="1200" kern="1200" dirty="0" err="1">
                <a:solidFill>
                  <a:schemeClr val="tx1"/>
                </a:solidFill>
                <a:latin typeface="+mn-lt"/>
                <a:ea typeface="+mn-ea"/>
                <a:cs typeface="+mn-cs"/>
              </a:rPr>
              <a:t>Kickstarter</a:t>
            </a:r>
            <a:r>
              <a:rPr kumimoji="1" lang="ja-JP" altLang="en-US" sz="1200" kern="1200" dirty="0">
                <a:solidFill>
                  <a:schemeClr val="tx1"/>
                </a:solidFill>
                <a:latin typeface="+mn-lt"/>
                <a:ea typeface="+mn-ea"/>
                <a:cs typeface="+mn-cs"/>
              </a:rPr>
              <a:t>で目標額の</a:t>
            </a:r>
            <a:r>
              <a:rPr kumimoji="1" lang="en-US" altLang="ja-JP" sz="1200" kern="1200" dirty="0">
                <a:solidFill>
                  <a:schemeClr val="tx1"/>
                </a:solidFill>
                <a:latin typeface="+mn-lt"/>
                <a:ea typeface="+mn-ea"/>
                <a:cs typeface="+mn-cs"/>
              </a:rPr>
              <a:t>$100,000</a:t>
            </a:r>
            <a:r>
              <a:rPr kumimoji="1" lang="ja-JP" altLang="en-US" sz="1200" kern="1200" dirty="0">
                <a:solidFill>
                  <a:schemeClr val="tx1"/>
                </a:solidFill>
                <a:latin typeface="+mn-lt"/>
                <a:ea typeface="+mn-ea"/>
                <a:cs typeface="+mn-cs"/>
              </a:rPr>
              <a:t>の額を達成しています。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0E9CB1B1-0E85-504D-BDA7-BCEBD48E18AE}" type="slidenum">
              <a:rPr kumimoji="1" lang="ja-JP" altLang="en-US" smtClean="0"/>
              <a:t>33</a:t>
            </a:fld>
            <a:endParaRPr kumimoji="1" lang="ja-JP" altLang="en-US"/>
          </a:p>
        </p:txBody>
      </p:sp>
    </p:spTree>
    <p:extLst>
      <p:ext uri="{BB962C8B-B14F-4D97-AF65-F5344CB8AC3E}">
        <p14:creationId xmlns:p14="http://schemas.microsoft.com/office/powerpoint/2010/main" val="20176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latin typeface="+mn-lt"/>
                <a:ea typeface="+mn-ea"/>
                <a:cs typeface="+mn-cs"/>
              </a:rPr>
              <a:t>カリフォルニア州サクラメントにある配達サービスで、購入ボタンをタップしてから</a:t>
            </a:r>
            <a:r>
              <a:rPr kumimoji="1" lang="en-US" altLang="ja-JP" sz="1200" kern="1200" dirty="0">
                <a:solidFill>
                  <a:schemeClr val="tx1"/>
                </a:solidFill>
                <a:latin typeface="+mn-lt"/>
                <a:ea typeface="+mn-ea"/>
                <a:cs typeface="+mn-cs"/>
              </a:rPr>
              <a:t>30</a:t>
            </a:r>
            <a:r>
              <a:rPr kumimoji="1" lang="ja-JP" altLang="en-US" sz="1200" kern="1200" dirty="0">
                <a:solidFill>
                  <a:schemeClr val="tx1"/>
                </a:solidFill>
                <a:latin typeface="+mn-lt"/>
                <a:ea typeface="+mn-ea"/>
                <a:cs typeface="+mn-cs"/>
              </a:rPr>
              <a:t>分以内で配送する点が強みのようです。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0E9CB1B1-0E85-504D-BDA7-BCEBD48E18AE}" type="slidenum">
              <a:rPr kumimoji="1" lang="ja-JP" altLang="en-US" smtClean="0"/>
              <a:t>40</a:t>
            </a:fld>
            <a:endParaRPr kumimoji="1" lang="ja-JP" altLang="en-US"/>
          </a:p>
        </p:txBody>
      </p:sp>
    </p:spTree>
    <p:extLst>
      <p:ext uri="{BB962C8B-B14F-4D97-AF65-F5344CB8AC3E}">
        <p14:creationId xmlns:p14="http://schemas.microsoft.com/office/powerpoint/2010/main" val="271434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402771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365444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313631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4237029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378867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322984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273785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192166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2067127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40925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0826C5F-673A-45C5-9E5C-3D630E3B6F7D}" type="datetimeFigureOut">
              <a:rPr kumimoji="1" lang="ja-JP" altLang="en-US" smtClean="0"/>
              <a:t>2023/7/12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4185446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26C5F-673A-45C5-9E5C-3D630E3B6F7D}" type="datetimeFigureOut">
              <a:rPr kumimoji="1" lang="ja-JP" altLang="en-US" smtClean="0"/>
              <a:t>2023/7/12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FDFE3-1E12-46F2-8728-D15963572C0F}" type="slidenum">
              <a:rPr kumimoji="1" lang="ja-JP" altLang="en-US" smtClean="0"/>
              <a:t>‹#›</a:t>
            </a:fld>
            <a:endParaRPr kumimoji="1" lang="ja-JP" altLang="en-US"/>
          </a:p>
        </p:txBody>
      </p:sp>
    </p:spTree>
    <p:extLst>
      <p:ext uri="{BB962C8B-B14F-4D97-AF65-F5344CB8AC3E}">
        <p14:creationId xmlns:p14="http://schemas.microsoft.com/office/powerpoint/2010/main" val="812674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667000" y="0"/>
            <a:ext cx="6858000" cy="6858000"/>
          </a:xfrm>
          <a:prstGeom prst="rect">
            <a:avLst/>
          </a:prstGeom>
        </p:spPr>
      </p:pic>
      <p:sp>
        <p:nvSpPr>
          <p:cNvPr id="2" name="テキスト ボックス 1"/>
          <p:cNvSpPr txBox="1"/>
          <p:nvPr/>
        </p:nvSpPr>
        <p:spPr>
          <a:xfrm>
            <a:off x="0" y="493059"/>
            <a:ext cx="12192000"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本資料は、法務部・高玉弁護士と戦略研とのミーティングで使用されたものです。</a:t>
            </a:r>
            <a:endParaRPr kumimoji="1"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2016</a:t>
            </a:r>
            <a:r>
              <a:rPr lang="ja-JP" altLang="en-US" sz="1600" dirty="0">
                <a:latin typeface="Meiryo UI" panose="020B0604030504040204" pitchFamily="50" charset="-128"/>
                <a:ea typeface="Meiryo UI" panose="020B0604030504040204" pitchFamily="50" charset="-128"/>
              </a:rPr>
              <a:t>年月</a:t>
            </a:r>
            <a:r>
              <a:rPr lang="en-US" altLang="ja-JP" sz="1600" dirty="0">
                <a:latin typeface="Meiryo UI" panose="020B0604030504040204" pitchFamily="50" charset="-128"/>
                <a:ea typeface="Meiryo UI" panose="020B0604030504040204" pitchFamily="50" charset="-128"/>
              </a:rPr>
              <a:t>29</a:t>
            </a:r>
            <a:r>
              <a:rPr lang="ja-JP" altLang="en-US" sz="1600" dirty="0">
                <a:latin typeface="Meiryo UI" panose="020B0604030504040204" pitchFamily="50" charset="-128"/>
                <a:ea typeface="Meiryo UI" panose="020B0604030504040204" pitchFamily="50" charset="-128"/>
              </a:rPr>
              <a:t>日）</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4255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676400" y="1352967"/>
            <a:ext cx="8826500" cy="4953000"/>
          </a:xfrm>
          <a:prstGeom prst="rect">
            <a:avLst/>
          </a:prstGeom>
        </p:spPr>
      </p:pic>
      <p:sp>
        <p:nvSpPr>
          <p:cNvPr id="3" name="テキスト ボックス 2"/>
          <p:cNvSpPr txBox="1"/>
          <p:nvPr/>
        </p:nvSpPr>
        <p:spPr>
          <a:xfrm>
            <a:off x="2153240" y="3854331"/>
            <a:ext cx="2059331" cy="584776"/>
          </a:xfrm>
          <a:prstGeom prst="rect">
            <a:avLst/>
          </a:prstGeom>
          <a:noFill/>
        </p:spPr>
        <p:txBody>
          <a:bodyPr wrap="square" rtlCol="0">
            <a:spAutoFit/>
          </a:bodyPr>
          <a:lstStyle/>
          <a:p>
            <a:pPr algn="ctr"/>
            <a:r>
              <a:rPr lang="ja-JP" altLang="en-US" sz="1600" dirty="0"/>
              <a:t>カンナビディオール</a:t>
            </a:r>
            <a:endParaRPr lang="en-US" altLang="ja-JP" sz="1600" dirty="0"/>
          </a:p>
          <a:p>
            <a:pPr algn="ctr"/>
            <a:r>
              <a:rPr lang="ja-JP" altLang="en-US" sz="1600" dirty="0"/>
              <a:t>（規制対象外）</a:t>
            </a:r>
          </a:p>
        </p:txBody>
      </p:sp>
      <p:sp>
        <p:nvSpPr>
          <p:cNvPr id="4" name="テキスト ボックス 3"/>
          <p:cNvSpPr txBox="1"/>
          <p:nvPr/>
        </p:nvSpPr>
        <p:spPr>
          <a:xfrm>
            <a:off x="7301567" y="1064099"/>
            <a:ext cx="3064045" cy="584776"/>
          </a:xfrm>
          <a:prstGeom prst="rect">
            <a:avLst/>
          </a:prstGeom>
          <a:noFill/>
        </p:spPr>
        <p:txBody>
          <a:bodyPr wrap="square" rtlCol="0">
            <a:spAutoFit/>
          </a:bodyPr>
          <a:lstStyle/>
          <a:p>
            <a:r>
              <a:rPr lang="ja-JP" altLang="en-US" sz="1600" dirty="0"/>
              <a:t>テトラ・ヒドロ・カンナビノール</a:t>
            </a:r>
            <a:endParaRPr lang="en-US" altLang="ja-JP" sz="1600" dirty="0"/>
          </a:p>
          <a:p>
            <a:pPr algn="ctr"/>
            <a:r>
              <a:rPr lang="ja-JP" altLang="en-US" sz="1600" dirty="0"/>
              <a:t>（大麻取締法の対象）</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608" y="4439107"/>
            <a:ext cx="2019533" cy="2019533"/>
          </a:xfrm>
          <a:prstGeom prst="rect">
            <a:avLst/>
          </a:prstGeom>
        </p:spPr>
      </p:pic>
    </p:spTree>
    <p:extLst>
      <p:ext uri="{BB962C8B-B14F-4D97-AF65-F5344CB8AC3E}">
        <p14:creationId xmlns:p14="http://schemas.microsoft.com/office/powerpoint/2010/main" val="111409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446882" y="1596071"/>
            <a:ext cx="9144000" cy="3876159"/>
          </a:xfrm>
          <a:prstGeom prst="rect">
            <a:avLst/>
          </a:prstGeom>
        </p:spPr>
      </p:pic>
      <p:sp>
        <p:nvSpPr>
          <p:cNvPr id="3" name="正方形/長方形 2"/>
          <p:cNvSpPr/>
          <p:nvPr/>
        </p:nvSpPr>
        <p:spPr>
          <a:xfrm>
            <a:off x="1524000" y="6627168"/>
            <a:ext cx="2159566" cy="230832"/>
          </a:xfrm>
          <a:prstGeom prst="rect">
            <a:avLst/>
          </a:prstGeom>
        </p:spPr>
        <p:txBody>
          <a:bodyPr wrap="non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blogos.com</a:t>
            </a:r>
            <a:r>
              <a:rPr lang="en-US" altLang="ja-JP" sz="900" dirty="0">
                <a:latin typeface="メイリオ"/>
                <a:ea typeface="メイリオ"/>
                <a:cs typeface="メイリオ"/>
              </a:rPr>
              <a:t>/article/157032/</a:t>
            </a:r>
            <a:endParaRPr lang="ja-JP" altLang="en-US" sz="900" dirty="0">
              <a:latin typeface="メイリオ"/>
              <a:ea typeface="メイリオ"/>
              <a:cs typeface="メイリオ"/>
            </a:endParaRPr>
          </a:p>
        </p:txBody>
      </p:sp>
      <p:sp>
        <p:nvSpPr>
          <p:cNvPr id="4" name="テキスト ボックス 3"/>
          <p:cNvSpPr txBox="1"/>
          <p:nvPr/>
        </p:nvSpPr>
        <p:spPr>
          <a:xfrm>
            <a:off x="2471451" y="299349"/>
            <a:ext cx="7249098"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カナダは、大麻の所持・使用を合法化（</a:t>
            </a:r>
            <a:r>
              <a:rPr kumimoji="1" lang="en-US" altLang="ja-JP" dirty="0">
                <a:latin typeface="Meiryo UI" panose="020B0604030504040204" pitchFamily="50" charset="-128"/>
                <a:ea typeface="Meiryo UI" panose="020B0604030504040204" pitchFamily="50" charset="-128"/>
              </a:rPr>
              <a:t>2018</a:t>
            </a:r>
            <a:r>
              <a:rPr kumimoji="1" lang="ja-JP" altLang="en-US" dirty="0">
                <a:latin typeface="Meiryo UI" panose="020B0604030504040204" pitchFamily="50" charset="-128"/>
                <a:ea typeface="Meiryo UI" panose="020B0604030504040204" pitchFamily="50" charset="-128"/>
              </a:rPr>
              <a:t>年</a:t>
            </a:r>
            <a:r>
              <a:rPr kumimoji="1" lang="en-US" altLang="ja-JP" dirty="0">
                <a:latin typeface="Meiryo UI" panose="020B0604030504040204" pitchFamily="50" charset="-128"/>
                <a:ea typeface="Meiryo UI" panose="020B0604030504040204" pitchFamily="50" charset="-128"/>
              </a:rPr>
              <a:t>10</a:t>
            </a:r>
            <a:r>
              <a:rPr kumimoji="1" lang="ja-JP" altLang="en-US" dirty="0">
                <a:latin typeface="Meiryo UI" panose="020B0604030504040204" pitchFamily="50" charset="-128"/>
                <a:ea typeface="Meiryo UI" panose="020B0604030504040204" pitchFamily="50" charset="-128"/>
              </a:rPr>
              <a:t>月</a:t>
            </a:r>
            <a:r>
              <a:rPr kumimoji="1" lang="en-US" altLang="ja-JP" dirty="0">
                <a:latin typeface="Meiryo UI" panose="020B0604030504040204" pitchFamily="50" charset="-128"/>
                <a:ea typeface="Meiryo UI" panose="020B0604030504040204" pitchFamily="50" charset="-128"/>
              </a:rPr>
              <a:t>17</a:t>
            </a:r>
            <a:r>
              <a:rPr kumimoji="1" lang="ja-JP" altLang="en-US" dirty="0">
                <a:latin typeface="Meiryo UI" panose="020B0604030504040204" pitchFamily="50" charset="-128"/>
                <a:ea typeface="Meiryo UI" panose="020B0604030504040204" pitchFamily="50" charset="-128"/>
              </a:rPr>
              <a:t>日）</a:t>
            </a:r>
          </a:p>
        </p:txBody>
      </p:sp>
      <p:sp>
        <p:nvSpPr>
          <p:cNvPr id="5" name="正方形/長方形 4"/>
          <p:cNvSpPr/>
          <p:nvPr/>
        </p:nvSpPr>
        <p:spPr>
          <a:xfrm>
            <a:off x="8560106" y="2335576"/>
            <a:ext cx="616944" cy="220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0594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 y="1124"/>
            <a:ext cx="12209929" cy="6845700"/>
          </a:xfrm>
          <a:prstGeom prst="rect">
            <a:avLst/>
          </a:prstGeom>
        </p:spPr>
      </p:pic>
    </p:spTree>
    <p:extLst>
      <p:ext uri="{BB962C8B-B14F-4D97-AF65-F5344CB8AC3E}">
        <p14:creationId xmlns:p14="http://schemas.microsoft.com/office/powerpoint/2010/main" val="1288976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126377" y="922864"/>
            <a:ext cx="9144000" cy="5657850"/>
          </a:xfrm>
          <a:prstGeom prst="rect">
            <a:avLst/>
          </a:prstGeom>
        </p:spPr>
      </p:pic>
      <p:sp>
        <p:nvSpPr>
          <p:cNvPr id="3" name="正方形/長方形 2"/>
          <p:cNvSpPr/>
          <p:nvPr/>
        </p:nvSpPr>
        <p:spPr>
          <a:xfrm>
            <a:off x="7685902" y="4670619"/>
            <a:ext cx="4341341" cy="954107"/>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緑   色：大麻が合法化されている州。</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水   色：大麻の所持が非犯罪化されている州。</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薄紫色：医療大麻だけが合法の州。</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濃紫色：医療大麻と所持の両方が非犯罪化されている州。</a:t>
            </a:r>
          </a:p>
        </p:txBody>
      </p:sp>
      <p:sp>
        <p:nvSpPr>
          <p:cNvPr id="4" name="正方形/長方形 3"/>
          <p:cNvSpPr/>
          <p:nvPr/>
        </p:nvSpPr>
        <p:spPr>
          <a:xfrm>
            <a:off x="642552" y="158058"/>
            <a:ext cx="11079891" cy="523220"/>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大麻関連のビジネスは世界的に急成長を遂げている。</a:t>
            </a:r>
            <a:r>
              <a:rPr lang="en-US" altLang="ja-JP" sz="1400" dirty="0">
                <a:latin typeface="Meiryo UI" panose="020B0604030504040204" pitchFamily="50" charset="-128"/>
                <a:ea typeface="Meiryo UI" panose="020B0604030504040204" pitchFamily="50" charset="-128"/>
              </a:rPr>
              <a:t>2015</a:t>
            </a:r>
            <a:r>
              <a:rPr lang="ja-JP" altLang="en-US" sz="1400" dirty="0">
                <a:latin typeface="Meiryo UI" panose="020B0604030504040204" pitchFamily="50" charset="-128"/>
                <a:ea typeface="Meiryo UI" panose="020B0604030504040204" pitchFamily="50" charset="-128"/>
              </a:rPr>
              <a:t>年で</a:t>
            </a:r>
            <a:r>
              <a:rPr lang="en-US" altLang="ja-JP" sz="1400" dirty="0">
                <a:latin typeface="Meiryo UI" panose="020B0604030504040204" pitchFamily="50" charset="-128"/>
                <a:ea typeface="Meiryo UI" panose="020B0604030504040204" pitchFamily="50" charset="-128"/>
              </a:rPr>
              <a:t>56</a:t>
            </a:r>
            <a:r>
              <a:rPr lang="ja-JP" altLang="en-US" sz="1400" dirty="0">
                <a:latin typeface="Meiryo UI" panose="020B0604030504040204" pitchFamily="50" charset="-128"/>
                <a:ea typeface="Meiryo UI" panose="020B0604030504040204" pitchFamily="50" charset="-128"/>
              </a:rPr>
              <a:t>億ドルと拡大する合法大麻市場は、将来的には</a:t>
            </a:r>
            <a:r>
              <a:rPr lang="en-US" altLang="ja-JP" sz="1400" dirty="0">
                <a:latin typeface="Meiryo UI" panose="020B0604030504040204" pitchFamily="50" charset="-128"/>
                <a:ea typeface="Meiryo UI" panose="020B0604030504040204" pitchFamily="50" charset="-128"/>
              </a:rPr>
              <a:t>400~500</a:t>
            </a:r>
            <a:r>
              <a:rPr lang="ja-JP" altLang="en-US" sz="1400" dirty="0">
                <a:latin typeface="Meiryo UI" panose="020B0604030504040204" pitchFamily="50" charset="-128"/>
                <a:ea typeface="Meiryo UI" panose="020B0604030504040204" pitchFamily="50" charset="-128"/>
              </a:rPr>
              <a:t>億ドル（日本円でおよそ</a:t>
            </a:r>
            <a:r>
              <a:rPr lang="en-US" altLang="ja-JP" sz="1400" dirty="0">
                <a:latin typeface="Meiryo UI" panose="020B0604030504040204" pitchFamily="50" charset="-128"/>
                <a:ea typeface="Meiryo UI" panose="020B0604030504040204" pitchFamily="50" charset="-128"/>
              </a:rPr>
              <a:t>4.5</a:t>
            </a:r>
            <a:r>
              <a:rPr lang="ja-JP" altLang="en-US" sz="1400" dirty="0">
                <a:latin typeface="Meiryo UI" panose="020B0604030504040204" pitchFamily="50" charset="-128"/>
                <a:ea typeface="Meiryo UI" panose="020B0604030504040204" pitchFamily="50" charset="-128"/>
              </a:rPr>
              <a:t>兆円）の巨大な市場規模が見込まれる。</a:t>
            </a:r>
            <a:r>
              <a:rPr lang="en-US" altLang="ja-JP" sz="1400" dirty="0">
                <a:latin typeface="Meiryo UI" panose="020B0604030504040204" pitchFamily="50" charset="-128"/>
                <a:ea typeface="Meiryo UI" panose="020B0604030504040204" pitchFamily="50" charset="-128"/>
              </a:rPr>
              <a:t>2020</a:t>
            </a:r>
            <a:r>
              <a:rPr lang="ja-JP" altLang="en-US" sz="1400" dirty="0">
                <a:latin typeface="Meiryo UI" panose="020B0604030504040204" pitchFamily="50" charset="-128"/>
                <a:ea typeface="Meiryo UI" panose="020B0604030504040204" pitchFamily="50" charset="-128"/>
              </a:rPr>
              <a:t>年には</a:t>
            </a:r>
            <a:r>
              <a:rPr lang="en-US" altLang="ja-JP" sz="1400" dirty="0">
                <a:latin typeface="Meiryo UI" panose="020B0604030504040204" pitchFamily="50" charset="-128"/>
                <a:ea typeface="Meiryo UI" panose="020B0604030504040204" pitchFamily="50" charset="-128"/>
              </a:rPr>
              <a:t>220</a:t>
            </a:r>
            <a:r>
              <a:rPr lang="ja-JP" altLang="en-US" sz="1400" dirty="0">
                <a:latin typeface="Meiryo UI" panose="020B0604030504040204" pitchFamily="50" charset="-128"/>
                <a:ea typeface="Meiryo UI" panose="020B0604030504040204" pitchFamily="50" charset="-128"/>
              </a:rPr>
              <a:t>億ドルに成長すると予測されている。</a:t>
            </a:r>
          </a:p>
        </p:txBody>
      </p:sp>
      <p:cxnSp>
        <p:nvCxnSpPr>
          <p:cNvPr id="8" name="直線矢印コネクタ 7"/>
          <p:cNvCxnSpPr/>
          <p:nvPr/>
        </p:nvCxnSpPr>
        <p:spPr>
          <a:xfrm flipH="1">
            <a:off x="7809470" y="2825578"/>
            <a:ext cx="1318054" cy="486033"/>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9061620" y="2642853"/>
            <a:ext cx="1886465"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ワシントン</a:t>
            </a:r>
            <a:r>
              <a:rPr kumimoji="1" lang="en-US" altLang="ja-JP" sz="1400" dirty="0">
                <a:latin typeface="Meiryo UI" panose="020B0604030504040204" pitchFamily="50" charset="-128"/>
                <a:ea typeface="Meiryo UI" panose="020B0604030504040204" pitchFamily="50" charset="-128"/>
              </a:rPr>
              <a:t>DC</a:t>
            </a:r>
            <a:r>
              <a:rPr kumimoji="1" lang="ja-JP" altLang="en-US" sz="1400" dirty="0">
                <a:latin typeface="Meiryo UI" panose="020B0604030504040204" pitchFamily="50" charset="-128"/>
                <a:ea typeface="Meiryo UI" panose="020B0604030504040204" pitchFamily="50" charset="-128"/>
              </a:rPr>
              <a:t>も合法化</a:t>
            </a:r>
          </a:p>
        </p:txBody>
      </p:sp>
    </p:spTree>
    <p:extLst>
      <p:ext uri="{BB962C8B-B14F-4D97-AF65-F5344CB8AC3E}">
        <p14:creationId xmlns:p14="http://schemas.microsoft.com/office/powerpoint/2010/main" val="331753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118" y="306797"/>
            <a:ext cx="8713693" cy="6394337"/>
          </a:xfrm>
          <a:prstGeom prst="rect">
            <a:avLst/>
          </a:prstGeom>
        </p:spPr>
      </p:pic>
    </p:spTree>
    <p:extLst>
      <p:ext uri="{BB962C8B-B14F-4D97-AF65-F5344CB8AC3E}">
        <p14:creationId xmlns:p14="http://schemas.microsoft.com/office/powerpoint/2010/main" val="1139381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000" y="1066801"/>
            <a:ext cx="9144000" cy="4706189"/>
          </a:xfrm>
          <a:prstGeom prst="rect">
            <a:avLst/>
          </a:prstGeom>
        </p:spPr>
      </p:pic>
      <p:sp>
        <p:nvSpPr>
          <p:cNvPr id="3" name="正方形/長方形 2"/>
          <p:cNvSpPr/>
          <p:nvPr/>
        </p:nvSpPr>
        <p:spPr>
          <a:xfrm>
            <a:off x="1524000" y="6627168"/>
            <a:ext cx="2159566" cy="230832"/>
          </a:xfrm>
          <a:prstGeom prst="rect">
            <a:avLst/>
          </a:prstGeom>
        </p:spPr>
        <p:txBody>
          <a:bodyPr wrap="non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blogos.com</a:t>
            </a:r>
            <a:r>
              <a:rPr lang="en-US" altLang="ja-JP" sz="900" dirty="0">
                <a:latin typeface="メイリオ"/>
                <a:ea typeface="メイリオ"/>
                <a:cs typeface="メイリオ"/>
              </a:rPr>
              <a:t>/article/157032/</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1827323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49346" y="193250"/>
            <a:ext cx="8689947" cy="6555639"/>
          </a:xfrm>
          <a:prstGeom prst="rect">
            <a:avLst/>
          </a:prstGeom>
        </p:spPr>
        <p:txBody>
          <a:bodyPr wrap="square">
            <a:spAutoFit/>
          </a:bodyPr>
          <a:lstStyle/>
          <a:p>
            <a:r>
              <a:rPr lang="ja-JP" altLang="en-US" sz="1400" b="1" dirty="0"/>
              <a:t>大麻取締法</a:t>
            </a:r>
          </a:p>
          <a:p>
            <a:r>
              <a:rPr lang="ja-JP" altLang="en-US" sz="1400" b="1" dirty="0"/>
              <a:t>（昭和二十三年七月十日法律第百二十四号）</a:t>
            </a:r>
            <a:endParaRPr lang="ja-JP" altLang="en-US" sz="1400" dirty="0"/>
          </a:p>
          <a:p>
            <a:r>
              <a:rPr lang="ja-JP" altLang="en-US" sz="1400" dirty="0"/>
              <a:t>最終改正：平成一一年一二月二二日法律第一六</a:t>
            </a:r>
            <a:r>
              <a:rPr lang="en-US" altLang="ja-JP" sz="1400" dirty="0"/>
              <a:t>〇</a:t>
            </a:r>
            <a:r>
              <a:rPr lang="ja-JP" altLang="en-US" sz="1400" dirty="0"/>
              <a:t>号</a:t>
            </a:r>
          </a:p>
          <a:p>
            <a:endParaRPr lang="en-US" altLang="ja-JP" sz="1400" b="1" dirty="0"/>
          </a:p>
          <a:p>
            <a:endParaRPr lang="en-US" altLang="ja-JP" sz="1400" b="1" dirty="0"/>
          </a:p>
          <a:p>
            <a:r>
              <a:rPr lang="ja-JP" altLang="en-US" sz="1400" b="1" dirty="0"/>
              <a:t>第一章　総則</a:t>
            </a:r>
            <a:endParaRPr lang="ja-JP" altLang="en-US" sz="1400" dirty="0"/>
          </a:p>
          <a:p>
            <a:r>
              <a:rPr lang="ja-JP" altLang="en-US" sz="1400" b="1" dirty="0"/>
              <a:t>第一条 </a:t>
            </a:r>
            <a:r>
              <a:rPr lang="ja-JP" altLang="en-US" sz="1400" dirty="0"/>
              <a:t>　この法律で</a:t>
            </a:r>
            <a:r>
              <a:rPr lang="ja-JP" altLang="en-US" sz="1400" dirty="0">
                <a:solidFill>
                  <a:srgbClr val="FF0000"/>
                </a:solidFill>
              </a:rPr>
              <a:t>「大麻」とは、大麻草（カンナビス・サティバ・エル）及びその製品をいう。ただし、大麻草の成熟した茎及びその製品（樹脂を除く。）並びに大麻草の種子及びその製品を除く。</a:t>
            </a:r>
          </a:p>
          <a:p>
            <a:endParaRPr lang="ja-JP" altLang="en-US" sz="1400" dirty="0"/>
          </a:p>
          <a:p>
            <a:r>
              <a:rPr lang="ja-JP" altLang="en-US" sz="1400" b="1" dirty="0"/>
              <a:t>第二条 </a:t>
            </a:r>
            <a:r>
              <a:rPr lang="ja-JP" altLang="en-US" sz="1400" dirty="0"/>
              <a:t>　この法律で「大麻取扱者」とは、大麻栽培者及び大麻研究者をいう。</a:t>
            </a:r>
          </a:p>
          <a:p>
            <a:r>
              <a:rPr lang="ja-JP" altLang="en-US" sz="1400" b="1" dirty="0"/>
              <a:t>２ </a:t>
            </a:r>
            <a:r>
              <a:rPr lang="ja-JP" altLang="en-US" sz="1400" dirty="0"/>
              <a:t>　この法律で「大麻栽培者」とは、都道府県知事の免許を受けて、繊維若しくは種子を採取する目的で、大麻草を栽培する者をいう。</a:t>
            </a:r>
          </a:p>
          <a:p>
            <a:r>
              <a:rPr lang="ja-JP" altLang="en-US" sz="1400" b="1" dirty="0"/>
              <a:t>３ </a:t>
            </a:r>
            <a:r>
              <a:rPr lang="ja-JP" altLang="en-US" sz="1400" dirty="0"/>
              <a:t>　この法律で「大麻研究者」とは、都道府県知事の免許を受けて、大麻を研究する目的で大麻草を栽培し、又は大麻を使用する者をいう。</a:t>
            </a:r>
          </a:p>
          <a:p>
            <a:endParaRPr lang="ja-JP" altLang="en-US" sz="1400" dirty="0"/>
          </a:p>
          <a:p>
            <a:r>
              <a:rPr lang="ja-JP" altLang="en-US" sz="1400" b="1" dirty="0"/>
              <a:t>第三条 </a:t>
            </a:r>
            <a:r>
              <a:rPr lang="ja-JP" altLang="en-US" sz="1400" dirty="0"/>
              <a:t>　大麻取扱者でなければ大麻を所持し、栽培し、譲り受け、譲り渡し、又は研究のため使用してはならない。</a:t>
            </a:r>
          </a:p>
          <a:p>
            <a:r>
              <a:rPr lang="ja-JP" altLang="en-US" sz="1400" b="1" dirty="0"/>
              <a:t>２ </a:t>
            </a:r>
            <a:r>
              <a:rPr lang="ja-JP" altLang="en-US" sz="1400" dirty="0"/>
              <a:t>　この法律の規定により大麻を所持することができる者は、大麻をその所持する目的以外の目的に使用してはならない。</a:t>
            </a:r>
          </a:p>
          <a:p>
            <a:endParaRPr lang="ja-JP" altLang="en-US" sz="1400" dirty="0"/>
          </a:p>
          <a:p>
            <a:r>
              <a:rPr lang="ja-JP" altLang="en-US" sz="1400" b="1" dirty="0"/>
              <a:t>第四条 </a:t>
            </a:r>
            <a:r>
              <a:rPr lang="ja-JP" altLang="en-US" sz="1400" dirty="0"/>
              <a:t>　何人も次に掲げる行為をしてはならない。</a:t>
            </a:r>
          </a:p>
          <a:p>
            <a:r>
              <a:rPr lang="ja-JP" altLang="en-US" sz="1400" b="1" dirty="0"/>
              <a:t>一 </a:t>
            </a:r>
            <a:r>
              <a:rPr lang="ja-JP" altLang="en-US" sz="1400" dirty="0"/>
              <a:t>　大麻を輸入し、又は輸出すること（大麻研究者が、厚生労働大臣の許可を受けて、大麻を輸入し、又は輸出する場合を除く。）。</a:t>
            </a:r>
          </a:p>
          <a:p>
            <a:r>
              <a:rPr lang="ja-JP" altLang="en-US" sz="1400" b="1" dirty="0">
                <a:solidFill>
                  <a:srgbClr val="FF0000"/>
                </a:solidFill>
              </a:rPr>
              <a:t>二 </a:t>
            </a:r>
            <a:r>
              <a:rPr lang="ja-JP" altLang="en-US" sz="1400" dirty="0">
                <a:solidFill>
                  <a:srgbClr val="FF0000"/>
                </a:solidFill>
              </a:rPr>
              <a:t>　大麻から製造された医薬品を施用し、又は施用のため交付すること。</a:t>
            </a:r>
          </a:p>
          <a:p>
            <a:r>
              <a:rPr lang="ja-JP" altLang="en-US" sz="1400" b="1" dirty="0">
                <a:solidFill>
                  <a:srgbClr val="FF0000"/>
                </a:solidFill>
              </a:rPr>
              <a:t>三 </a:t>
            </a:r>
            <a:r>
              <a:rPr lang="ja-JP" altLang="en-US" sz="1400" dirty="0">
                <a:solidFill>
                  <a:srgbClr val="FF0000"/>
                </a:solidFill>
              </a:rPr>
              <a:t>　大麻から製造された医薬品の施用を受けること。</a:t>
            </a:r>
          </a:p>
          <a:p>
            <a:r>
              <a:rPr lang="ja-JP" altLang="en-US" sz="1400" b="1" dirty="0"/>
              <a:t>四 </a:t>
            </a:r>
            <a:r>
              <a:rPr lang="ja-JP" altLang="en-US" sz="1400" dirty="0"/>
              <a:t>　医事若しくは薬事又は自然科学に関する記事を掲載する医薬関係者等（医薬関係者又は自然科学に関する研究に従事する者をいう。以下この号において同じ。）向けの新聞又は雑誌により行う場合その他主として医薬関係者等を対象として行う場合のほか、大麻に関する広告を行うこと。</a:t>
            </a:r>
          </a:p>
          <a:p>
            <a:r>
              <a:rPr lang="ja-JP" altLang="en-US" sz="1400" b="1" dirty="0"/>
              <a:t>２ </a:t>
            </a:r>
            <a:r>
              <a:rPr lang="ja-JP" altLang="en-US" sz="1400" dirty="0"/>
              <a:t>　前項第一号の規定による大麻の輸入又は輸出の許可を受けようとする大麻研究者は、厚生労働省令で定めるところにより、その研究に従事する施設の所在地の都道府県知事を経由して厚生労働大臣に申請書を提出しなければならない。</a:t>
            </a:r>
          </a:p>
        </p:txBody>
      </p:sp>
      <p:sp>
        <p:nvSpPr>
          <p:cNvPr id="6" name="テキスト ボックス 5"/>
          <p:cNvSpPr txBox="1"/>
          <p:nvPr/>
        </p:nvSpPr>
        <p:spPr>
          <a:xfrm>
            <a:off x="1981629" y="987404"/>
            <a:ext cx="8408934" cy="276999"/>
          </a:xfrm>
          <a:prstGeom prst="rect">
            <a:avLst/>
          </a:prstGeom>
          <a:solidFill>
            <a:srgbClr val="3333CC"/>
          </a:solidFill>
        </p:spPr>
        <p:txBody>
          <a:bodyPr wrap="square" rtlCol="0">
            <a:spAutoFit/>
          </a:bodyPr>
          <a:lstStyle/>
          <a:p>
            <a:r>
              <a:rPr lang="en-US" altLang="ja-JP" sz="1200" b="1" dirty="0">
                <a:solidFill>
                  <a:schemeClr val="bg1"/>
                </a:solidFill>
              </a:rPr>
              <a:t>※</a:t>
            </a:r>
            <a:r>
              <a:rPr lang="ja-JP" altLang="en-US" sz="1200" b="1" dirty="0">
                <a:solidFill>
                  <a:schemeClr val="bg1"/>
                </a:solidFill>
              </a:rPr>
              <a:t>大麻の品種の別は全然問題にされず、テトラ・ヒドロ・カンナビノール（</a:t>
            </a:r>
            <a:r>
              <a:rPr lang="en-US" altLang="ja-JP" sz="1200" b="1" dirty="0">
                <a:solidFill>
                  <a:schemeClr val="bg1"/>
                </a:solidFill>
              </a:rPr>
              <a:t>THC</a:t>
            </a:r>
            <a:r>
              <a:rPr lang="ja-JP" altLang="en-US" sz="1200" b="1" dirty="0">
                <a:solidFill>
                  <a:schemeClr val="bg1"/>
                </a:solidFill>
              </a:rPr>
              <a:t>）を含有するかしないかで逮捕の有無が判断される。</a:t>
            </a:r>
          </a:p>
        </p:txBody>
      </p:sp>
    </p:spTree>
    <p:extLst>
      <p:ext uri="{BB962C8B-B14F-4D97-AF65-F5344CB8AC3E}">
        <p14:creationId xmlns:p14="http://schemas.microsoft.com/office/powerpoint/2010/main" val="126630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00432" y="1280232"/>
            <a:ext cx="9138861" cy="4585871"/>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普通、法律には目的が書かれるが、大麻取締法には無い。麻薬取締法や覚せい剤取締法には明確にあるのに。</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まさか「日本の伝統文化を破壊するため」とは書けないからだ。</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b="1" u="sng" dirty="0">
                <a:latin typeface="Meiryo UI" panose="020B0604030504040204" pitchFamily="50" charset="-128"/>
                <a:ea typeface="Meiryo UI" panose="020B0604030504040204" pitchFamily="50" charset="-128"/>
              </a:rPr>
              <a:t>麻薬取締法</a:t>
            </a:r>
            <a:endParaRPr lang="en-US" altLang="ja-JP" b="1" u="sng" dirty="0">
              <a:latin typeface="Meiryo UI" panose="020B0604030504040204" pitchFamily="50" charset="-128"/>
              <a:ea typeface="Meiryo UI" panose="020B0604030504040204" pitchFamily="50" charset="-128"/>
            </a:endParaRPr>
          </a:p>
          <a:p>
            <a:endParaRPr lang="ja-JP" altLang="en-US"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（目的）</a:t>
            </a:r>
          </a:p>
          <a:p>
            <a:r>
              <a:rPr lang="ja-JP" altLang="en-US" sz="1600" dirty="0">
                <a:latin typeface="Meiryo UI" panose="020B0604030504040204" pitchFamily="50" charset="-128"/>
                <a:ea typeface="Meiryo UI" panose="020B0604030504040204" pitchFamily="50" charset="-128"/>
              </a:rPr>
              <a:t>第一条 　この法律は、麻薬及び向精神薬の輸入、輸出、製造、製剤、譲渡し等について必要な取締りを行うとともに、麻薬中毒者について必要な医療を行う等の措置を講ずること等により、麻薬及び向精神薬の濫用による保健衛生上の危害を防止し、もつて公共の福祉の増進を図ることを目的とする。</a:t>
            </a:r>
          </a:p>
          <a:p>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b="1" u="sng" dirty="0">
                <a:latin typeface="Meiryo UI" panose="020B0604030504040204" pitchFamily="50" charset="-128"/>
                <a:ea typeface="Meiryo UI" panose="020B0604030504040204" pitchFamily="50" charset="-128"/>
              </a:rPr>
              <a:t>覚せい剤取締法</a:t>
            </a: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第一条（この法律の目的）</a:t>
            </a:r>
          </a:p>
          <a:p>
            <a:r>
              <a:rPr lang="ja-JP" altLang="en-US" sz="1600" dirty="0">
                <a:latin typeface="Meiryo UI" panose="020B0604030504040204" pitchFamily="50" charset="-128"/>
                <a:ea typeface="Meiryo UI" panose="020B0604030504040204" pitchFamily="50" charset="-128"/>
              </a:rPr>
              <a:t>この法律は、覚せい剤の濫用による保健衛生上の危害を防止するため、覚せい剤及び覚せい剤原料の輸入、輸出、所持、製造、譲渡、譲受及び使用に関して必要な取締を行うことを目的とする。</a:t>
            </a:r>
          </a:p>
          <a:p>
            <a:r>
              <a:rPr lang="ja-JP" altLang="en-US" sz="1600" dirty="0">
                <a:latin typeface="Meiryo UI" panose="020B0604030504040204" pitchFamily="50" charset="-128"/>
                <a:ea typeface="Meiryo UI" panose="020B0604030504040204" pitchFamily="50" charset="-128"/>
              </a:rPr>
              <a:t>となっています。</a:t>
            </a:r>
          </a:p>
        </p:txBody>
      </p:sp>
    </p:spTree>
    <p:extLst>
      <p:ext uri="{BB962C8B-B14F-4D97-AF65-F5344CB8AC3E}">
        <p14:creationId xmlns:p14="http://schemas.microsoft.com/office/powerpoint/2010/main" val="2954313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038833" y="1137978"/>
            <a:ext cx="8145796" cy="4832093"/>
          </a:xfrm>
          <a:prstGeom prst="rect">
            <a:avLst/>
          </a:prstGeom>
        </p:spPr>
        <p:txBody>
          <a:bodyPr wrap="square">
            <a:spAutoFit/>
          </a:bodyPr>
          <a:lstStyle/>
          <a:p>
            <a:r>
              <a:rPr lang="en-US" altLang="ja-JP" sz="1600" dirty="0">
                <a:latin typeface="メイリオ"/>
                <a:ea typeface="メイリオ"/>
                <a:cs typeface="メイリオ"/>
              </a:rPr>
              <a:t>◆</a:t>
            </a:r>
            <a:r>
              <a:rPr lang="ja-JP" altLang="en-US" sz="1600" u="sng" dirty="0">
                <a:latin typeface="メイリオ"/>
                <a:ea typeface="メイリオ"/>
                <a:cs typeface="メイリオ"/>
              </a:rPr>
              <a:t>医療用アヘン</a:t>
            </a:r>
            <a:endParaRPr lang="en-US" altLang="ja-JP" sz="1600" u="sng" dirty="0">
              <a:latin typeface="メイリオ"/>
              <a:ea typeface="メイリオ"/>
              <a:cs typeface="メイリオ"/>
            </a:endParaRPr>
          </a:p>
          <a:p>
            <a:r>
              <a:rPr lang="ja-JP" altLang="en-US" sz="1600" dirty="0">
                <a:latin typeface="メイリオ"/>
                <a:ea typeface="メイリオ"/>
                <a:cs typeface="メイリオ"/>
              </a:rPr>
              <a:t>阿片は、医療用途に使用されている。</a:t>
            </a:r>
            <a:endParaRPr lang="en-US" altLang="ja-JP" sz="1600" dirty="0">
              <a:latin typeface="メイリオ"/>
              <a:ea typeface="メイリオ"/>
              <a:cs typeface="メイリオ"/>
            </a:endParaRPr>
          </a:p>
          <a:p>
            <a:r>
              <a:rPr lang="ja-JP" altLang="en-US" sz="1600" dirty="0">
                <a:latin typeface="メイリオ"/>
                <a:ea typeface="メイリオ"/>
                <a:cs typeface="メイリオ"/>
              </a:rPr>
              <a:t>「アヘンチンキ」は正式に医師から処方されるもので、アヘン末をエタノールに浸出させたもの。ケシの実から作られるアヘンは１０</a:t>
            </a:r>
            <a:r>
              <a:rPr lang="en-US" altLang="ja-JP" sz="1600" dirty="0">
                <a:latin typeface="メイリオ"/>
                <a:ea typeface="メイリオ"/>
                <a:cs typeface="メイリオ"/>
              </a:rPr>
              <a:t>%</a:t>
            </a:r>
            <a:r>
              <a:rPr lang="ja-JP" altLang="en-US" sz="1600" dirty="0">
                <a:latin typeface="メイリオ"/>
                <a:ea typeface="メイリオ"/>
                <a:cs typeface="メイリオ"/>
              </a:rPr>
              <a:t>のモルヒネを含む。</a:t>
            </a:r>
            <a:endParaRPr lang="en-US" altLang="ja-JP" sz="1600" dirty="0">
              <a:latin typeface="メイリオ"/>
              <a:ea typeface="メイリオ"/>
              <a:cs typeface="メイリオ"/>
            </a:endParaRPr>
          </a:p>
          <a:p>
            <a:r>
              <a:rPr lang="ja-JP" altLang="en-US" sz="1600" dirty="0">
                <a:latin typeface="メイリオ"/>
                <a:ea typeface="メイリオ"/>
                <a:cs typeface="メイリオ"/>
              </a:rPr>
              <a:t>このモルヒネをさらに加工すると「ヘロイン」が出来上がる。</a:t>
            </a:r>
          </a:p>
          <a:p>
            <a:endParaRPr lang="en-US" altLang="ja-JP" sz="1600" dirty="0">
              <a:latin typeface="メイリオ"/>
              <a:ea typeface="メイリオ"/>
              <a:cs typeface="メイリオ"/>
            </a:endParaRPr>
          </a:p>
          <a:p>
            <a:r>
              <a:rPr lang="en-US" altLang="ja-JP" sz="1600" dirty="0">
                <a:latin typeface="メイリオ"/>
                <a:ea typeface="メイリオ"/>
                <a:cs typeface="メイリオ"/>
              </a:rPr>
              <a:t>◆</a:t>
            </a:r>
            <a:r>
              <a:rPr lang="ja-JP" altLang="en-US" sz="1600" u="sng" dirty="0">
                <a:latin typeface="メイリオ"/>
                <a:ea typeface="メイリオ"/>
                <a:cs typeface="メイリオ"/>
              </a:rPr>
              <a:t>医療用覚せい剤</a:t>
            </a:r>
          </a:p>
          <a:p>
            <a:r>
              <a:rPr lang="ja-JP" altLang="en-US" sz="1600" dirty="0">
                <a:latin typeface="メイリオ"/>
                <a:ea typeface="メイリオ"/>
                <a:cs typeface="メイリオ"/>
              </a:rPr>
              <a:t>日本では「メタンフェタミン」「アンフェタミン」、およびその塩類が覚せい剤取締法の対象薬物となるが、このうち「塩酸メタンフェタミン」は医療利用が認められている。</a:t>
            </a:r>
            <a:endParaRPr lang="en-US" altLang="ja-JP" sz="1600" dirty="0">
              <a:latin typeface="メイリオ"/>
              <a:ea typeface="メイリオ"/>
              <a:cs typeface="メイリオ"/>
            </a:endParaRPr>
          </a:p>
          <a:p>
            <a:r>
              <a:rPr lang="ja-JP" altLang="en-US" sz="1600" dirty="0">
                <a:latin typeface="メイリオ"/>
                <a:ea typeface="メイリオ"/>
                <a:cs typeface="メイリオ"/>
              </a:rPr>
              <a:t>これらは、昏睡状態からの覚醒やナルコレプシーなどの重度睡眠障害の治療に使用される。いわゆる「シャブ」「エス」「スピード」は、この「メタンフェタミン」の俗称。</a:t>
            </a:r>
            <a:endParaRPr lang="en-US" altLang="ja-JP" sz="1600" dirty="0">
              <a:latin typeface="メイリオ"/>
              <a:ea typeface="メイリオ"/>
              <a:cs typeface="メイリオ"/>
            </a:endParaRPr>
          </a:p>
          <a:p>
            <a:endParaRPr lang="en-US" altLang="ja-JP" sz="1600" dirty="0">
              <a:latin typeface="メイリオ"/>
              <a:ea typeface="メイリオ"/>
              <a:cs typeface="メイリオ"/>
            </a:endParaRPr>
          </a:p>
          <a:p>
            <a:r>
              <a:rPr lang="en-US" altLang="ja-JP" sz="1600" dirty="0">
                <a:latin typeface="メイリオ"/>
                <a:ea typeface="メイリオ"/>
                <a:cs typeface="メイリオ"/>
              </a:rPr>
              <a:t>◆</a:t>
            </a:r>
            <a:r>
              <a:rPr lang="ja-JP" altLang="en-US" sz="1600" u="sng" dirty="0">
                <a:latin typeface="メイリオ"/>
                <a:ea typeface="メイリオ"/>
                <a:cs typeface="メイリオ"/>
              </a:rPr>
              <a:t>医療用コカイン</a:t>
            </a:r>
            <a:endParaRPr lang="en-US" altLang="ja-JP" sz="1600" u="sng" dirty="0">
              <a:latin typeface="メイリオ"/>
              <a:ea typeface="メイリオ"/>
              <a:cs typeface="メイリオ"/>
            </a:endParaRPr>
          </a:p>
          <a:p>
            <a:r>
              <a:rPr lang="ja-JP" altLang="en-US" sz="1600" dirty="0">
                <a:latin typeface="メイリオ"/>
                <a:ea typeface="メイリオ"/>
                <a:cs typeface="メイリオ"/>
              </a:rPr>
              <a:t>「コカイン」は表面麻酔に使われることがある。</a:t>
            </a:r>
            <a:endParaRPr lang="en-US" altLang="ja-JP" sz="1600" dirty="0">
              <a:latin typeface="メイリオ"/>
              <a:ea typeface="メイリオ"/>
              <a:cs typeface="メイリオ"/>
            </a:endParaRPr>
          </a:p>
          <a:p>
            <a:endParaRPr lang="ja-JP" altLang="en-US" sz="1600" dirty="0">
              <a:latin typeface="メイリオ"/>
              <a:ea typeface="メイリオ"/>
              <a:cs typeface="メイリオ"/>
            </a:endParaRPr>
          </a:p>
          <a:p>
            <a:r>
              <a:rPr lang="ja-JP" altLang="en-US" sz="1600" dirty="0">
                <a:latin typeface="メイリオ"/>
                <a:ea typeface="メイリオ"/>
                <a:cs typeface="メイリオ"/>
              </a:rPr>
              <a:t>極めて中毒性が強く、オーバードーズによって死に至ることすらある強力な麻薬群が医療に用いられる一方、大麻はいかなる理由を以てしても固く禁じられている。</a:t>
            </a:r>
            <a:endParaRPr lang="en-US" altLang="ja-JP" sz="1600" dirty="0">
              <a:latin typeface="メイリオ"/>
              <a:ea typeface="メイリオ"/>
              <a:cs typeface="メイリオ"/>
            </a:endParaRPr>
          </a:p>
          <a:p>
            <a:r>
              <a:rPr lang="ja-JP" altLang="en-US" sz="1600" dirty="0">
                <a:latin typeface="メイリオ"/>
                <a:ea typeface="メイリオ"/>
                <a:cs typeface="メイリオ"/>
              </a:rPr>
              <a:t>大麻取締法が制定される昭和２３年以前には、「印度大麻チンキ」や「印度大麻エキス」などの商品名でぜんそくの薬として市販されていた。</a:t>
            </a:r>
            <a:endParaRPr lang="en-US" altLang="ja-JP" sz="1600" dirty="0">
              <a:latin typeface="メイリオ"/>
              <a:ea typeface="メイリオ"/>
              <a:cs typeface="メイリオ"/>
            </a:endParaRPr>
          </a:p>
        </p:txBody>
      </p:sp>
    </p:spTree>
    <p:extLst>
      <p:ext uri="{BB962C8B-B14F-4D97-AF65-F5344CB8AC3E}">
        <p14:creationId xmlns:p14="http://schemas.microsoft.com/office/powerpoint/2010/main" val="326676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651476" y="864113"/>
            <a:ext cx="5080000" cy="3810000"/>
          </a:xfrm>
          <a:prstGeom prst="rect">
            <a:avLst/>
          </a:prstGeom>
        </p:spPr>
      </p:pic>
      <p:sp>
        <p:nvSpPr>
          <p:cNvPr id="3" name="正方形/長方形 2"/>
          <p:cNvSpPr/>
          <p:nvPr/>
        </p:nvSpPr>
        <p:spPr>
          <a:xfrm>
            <a:off x="848497" y="4956641"/>
            <a:ext cx="10865708" cy="1323439"/>
          </a:xfrm>
          <a:prstGeom prst="rect">
            <a:avLst/>
          </a:prstGeom>
        </p:spPr>
        <p:txBody>
          <a:bodyPr wrap="square">
            <a:spAutoFit/>
          </a:bodyPr>
          <a:lstStyle/>
          <a:p>
            <a:r>
              <a:rPr lang="ja-JP" altLang="en-US" sz="1600" dirty="0">
                <a:latin typeface="メイリオ"/>
                <a:ea typeface="メイリオ"/>
                <a:cs typeface="メイリオ"/>
              </a:rPr>
              <a:t>大麻は昔から万能薬として考えられ扱われており、大麻は</a:t>
            </a:r>
            <a:r>
              <a:rPr lang="en-US" altLang="ja-JP" sz="1600" dirty="0">
                <a:latin typeface="メイリオ"/>
                <a:ea typeface="メイリオ"/>
                <a:cs typeface="メイリオ"/>
              </a:rPr>
              <a:t>HIV</a:t>
            </a:r>
            <a:r>
              <a:rPr lang="ja-JP" altLang="en-US" sz="1600" dirty="0">
                <a:latin typeface="メイリオ"/>
                <a:ea typeface="メイリオ"/>
                <a:cs typeface="メイリオ"/>
              </a:rPr>
              <a:t>、アルツハイマー、うつ病、強迫性障害、不眠症、てんかん、気管支喘息、帯状疱疹、多発性硬化症、筋萎縮性側索硬化症、クローン病、パーキンソン病など、約</a:t>
            </a:r>
            <a:r>
              <a:rPr lang="en-US" altLang="ja-JP" sz="1600" dirty="0">
                <a:latin typeface="メイリオ"/>
                <a:ea typeface="メイリオ"/>
                <a:cs typeface="メイリオ"/>
              </a:rPr>
              <a:t>250</a:t>
            </a:r>
            <a:r>
              <a:rPr lang="ja-JP" altLang="en-US" sz="1600" dirty="0">
                <a:latin typeface="メイリオ"/>
                <a:ea typeface="メイリオ"/>
                <a:cs typeface="メイリオ"/>
              </a:rPr>
              <a:t>種類の疾患に効果があるとされています。</a:t>
            </a:r>
          </a:p>
          <a:p>
            <a:r>
              <a:rPr lang="ja-JP" altLang="en-US" sz="1600" dirty="0">
                <a:latin typeface="メイリオ"/>
                <a:ea typeface="メイリオ"/>
                <a:cs typeface="メイリオ"/>
              </a:rPr>
              <a:t>大麻には鎮痛作用・沈静作用・催眠作用・食欲増進作用・抗癌作用・眼圧の緩和・嘔吐の抑制などがあり、アメリカ合衆国では慢性痛患者の</a:t>
            </a:r>
            <a:r>
              <a:rPr lang="en-US" altLang="ja-JP" sz="1600" dirty="0">
                <a:latin typeface="メイリオ"/>
                <a:ea typeface="メイリオ"/>
                <a:cs typeface="メイリオ"/>
              </a:rPr>
              <a:t>8.9%</a:t>
            </a:r>
            <a:r>
              <a:rPr lang="ja-JP" altLang="en-US" sz="1600" dirty="0">
                <a:latin typeface="メイリオ"/>
                <a:ea typeface="メイリオ"/>
                <a:cs typeface="メイリオ"/>
              </a:rPr>
              <a:t>が自己治療で大麻を使用しています。</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948" y="1703887"/>
            <a:ext cx="2970226" cy="2970226"/>
          </a:xfrm>
          <a:prstGeom prst="rect">
            <a:avLst/>
          </a:prstGeom>
        </p:spPr>
      </p:pic>
      <p:sp>
        <p:nvSpPr>
          <p:cNvPr id="5" name="正方形/長方形 4"/>
          <p:cNvSpPr/>
          <p:nvPr/>
        </p:nvSpPr>
        <p:spPr>
          <a:xfrm>
            <a:off x="5862918" y="832531"/>
            <a:ext cx="6264707"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ヘンプには</a:t>
            </a:r>
            <a:r>
              <a:rPr lang="en-US" altLang="ja-JP" sz="1600" dirty="0">
                <a:latin typeface="Meiryo UI" panose="020B0604030504040204" pitchFamily="50" charset="-128"/>
                <a:ea typeface="Meiryo UI" panose="020B0604030504040204" pitchFamily="50" charset="-128"/>
              </a:rPr>
              <a:t>400</a:t>
            </a:r>
            <a:r>
              <a:rPr lang="ja-JP" altLang="en-US" sz="1600" dirty="0">
                <a:latin typeface="Meiryo UI" panose="020B0604030504040204" pitchFamily="50" charset="-128"/>
                <a:ea typeface="Meiryo UI" panose="020B0604030504040204" pitchFamily="50" charset="-128"/>
              </a:rPr>
              <a:t>種類以上のファイトニュートリエント</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植物由来成分</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が存在。</a:t>
            </a:r>
          </a:p>
        </p:txBody>
      </p:sp>
      <p:sp>
        <p:nvSpPr>
          <p:cNvPr id="8" name="テキスト ボックス 7"/>
          <p:cNvSpPr txBox="1"/>
          <p:nvPr/>
        </p:nvSpPr>
        <p:spPr>
          <a:xfrm>
            <a:off x="7674390" y="1393614"/>
            <a:ext cx="2707342" cy="523220"/>
          </a:xfrm>
          <a:prstGeom prst="rect">
            <a:avLst/>
          </a:prstGeom>
          <a:noFill/>
        </p:spPr>
        <p:txBody>
          <a:bodyPr wrap="square" rtlCol="0">
            <a:spAutoFit/>
          </a:bodyPr>
          <a:lstStyle/>
          <a:p>
            <a:pPr algn="ctr"/>
            <a:r>
              <a:rPr kumimoji="1" lang="en-US" altLang="ja-JP" sz="2800" dirty="0">
                <a:latin typeface="Meiryo UI" panose="020B0604030504040204" pitchFamily="50" charset="-128"/>
                <a:ea typeface="Meiryo UI" panose="020B0604030504040204" pitchFamily="50" charset="-128"/>
              </a:rPr>
              <a:t>CBD</a:t>
            </a:r>
            <a:r>
              <a:rPr kumimoji="1" lang="ja-JP" altLang="en-US" sz="2800" dirty="0">
                <a:latin typeface="Meiryo UI" panose="020B0604030504040204" pitchFamily="50" charset="-128"/>
                <a:ea typeface="Meiryo UI" panose="020B0604030504040204" pitchFamily="50" charset="-128"/>
              </a:rPr>
              <a:t>オイル</a:t>
            </a:r>
          </a:p>
        </p:txBody>
      </p:sp>
    </p:spTree>
    <p:extLst>
      <p:ext uri="{BB962C8B-B14F-4D97-AF65-F5344CB8AC3E}">
        <p14:creationId xmlns:p14="http://schemas.microsoft.com/office/powerpoint/2010/main" val="165549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86033" y="2049846"/>
            <a:ext cx="5263978" cy="3154710"/>
          </a:xfrm>
          <a:prstGeom prst="rect">
            <a:avLst/>
          </a:prstGeom>
          <a:noFill/>
        </p:spPr>
        <p:txBody>
          <a:bodyPr wrap="square" rtlCol="0">
            <a:spAutoFit/>
          </a:bodyPr>
          <a:lstStyle/>
          <a:p>
            <a:pPr algn="ctr"/>
            <a:r>
              <a:rPr kumimoji="1" lang="ja-JP" altLang="en-US" sz="19900" b="1" u="sng" dirty="0">
                <a:solidFill>
                  <a:schemeClr val="accent6">
                    <a:lumMod val="50000"/>
                  </a:schemeClr>
                </a:solidFill>
                <a:latin typeface="Meiryo UI" panose="020B0604030504040204" pitchFamily="50" charset="-128"/>
                <a:ea typeface="Meiryo UI" panose="020B0604030504040204" pitchFamily="50" charset="-128"/>
              </a:rPr>
              <a:t>大麻</a:t>
            </a:r>
          </a:p>
        </p:txBody>
      </p:sp>
      <p:sp>
        <p:nvSpPr>
          <p:cNvPr id="6" name="テキスト ボックス 5"/>
          <p:cNvSpPr txBox="1"/>
          <p:nvPr/>
        </p:nvSpPr>
        <p:spPr>
          <a:xfrm>
            <a:off x="6224103" y="2049846"/>
            <a:ext cx="5263978" cy="3154710"/>
          </a:xfrm>
          <a:prstGeom prst="rect">
            <a:avLst/>
          </a:prstGeom>
          <a:solidFill>
            <a:srgbClr val="FF0066"/>
          </a:solidFill>
          <a:scene3d>
            <a:camera prst="orthographicFront"/>
            <a:lightRig rig="threePt" dir="t"/>
          </a:scene3d>
          <a:sp3d>
            <a:bevelT/>
          </a:sp3d>
        </p:spPr>
        <p:txBody>
          <a:bodyPr wrap="square" rtlCol="0">
            <a:spAutoFit/>
          </a:bodyPr>
          <a:lstStyle/>
          <a:p>
            <a:pPr algn="ctr"/>
            <a:r>
              <a:rPr kumimoji="1" lang="ja-JP" altLang="en-US" sz="19900" b="1" u="sng" dirty="0">
                <a:solidFill>
                  <a:srgbClr val="FF99CC"/>
                </a:solidFill>
                <a:latin typeface="Meiryo UI" panose="020B0604030504040204" pitchFamily="50" charset="-128"/>
                <a:ea typeface="Meiryo UI" panose="020B0604030504040204" pitchFamily="50" charset="-128"/>
              </a:rPr>
              <a:t>阿片</a:t>
            </a:r>
          </a:p>
        </p:txBody>
      </p:sp>
      <p:sp>
        <p:nvSpPr>
          <p:cNvPr id="9" name="禁止 8"/>
          <p:cNvSpPr/>
          <p:nvPr/>
        </p:nvSpPr>
        <p:spPr>
          <a:xfrm>
            <a:off x="8021387" y="310392"/>
            <a:ext cx="1669409" cy="1652631"/>
          </a:xfrm>
          <a:prstGeom prst="noSmoking">
            <a:avLst>
              <a:gd name="adj" fmla="val 125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p:cNvSpPr txBox="1"/>
          <p:nvPr/>
        </p:nvSpPr>
        <p:spPr>
          <a:xfrm>
            <a:off x="6729845" y="5520285"/>
            <a:ext cx="4252492" cy="523220"/>
          </a:xfrm>
          <a:prstGeom prst="rect">
            <a:avLst/>
          </a:prstGeom>
          <a:solidFill>
            <a:srgbClr val="FF99CC"/>
          </a:solidFill>
          <a:scene3d>
            <a:camera prst="orthographicFront"/>
            <a:lightRig rig="threePt" dir="t"/>
          </a:scene3d>
          <a:sp3d>
            <a:bevelT prst="slope"/>
          </a:sp3d>
        </p:spPr>
        <p:txBody>
          <a:bodyPr wrap="square" rtlCol="0">
            <a:spAutoFit/>
          </a:bodyPr>
          <a:lstStyle/>
          <a:p>
            <a:pPr algn="ctr"/>
            <a:r>
              <a:rPr kumimoji="1" lang="ja-JP" altLang="en-US" sz="2800" dirty="0">
                <a:latin typeface="Meiryo UI" panose="020B0604030504040204" pitchFamily="50" charset="-128"/>
                <a:ea typeface="Meiryo UI" panose="020B0604030504040204" pitchFamily="50" charset="-128"/>
              </a:rPr>
              <a:t>コカイン、モルヒネ、</a:t>
            </a:r>
            <a:r>
              <a:rPr lang="ja-JP" altLang="en-US" sz="2800" dirty="0">
                <a:latin typeface="Meiryo UI" panose="020B0604030504040204" pitchFamily="50" charset="-128"/>
                <a:ea typeface="Meiryo UI" panose="020B0604030504040204" pitchFamily="50" charset="-128"/>
              </a:rPr>
              <a:t>ヘロイン</a:t>
            </a:r>
            <a:endParaRPr kumimoji="1" lang="ja-JP" altLang="en-US" sz="2800" dirty="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2"/>
          <a:stretch>
            <a:fillRect/>
          </a:stretch>
        </p:blipFill>
        <p:spPr>
          <a:xfrm>
            <a:off x="2164361" y="310392"/>
            <a:ext cx="1692348" cy="2218858"/>
          </a:xfrm>
          <a:prstGeom prst="rect">
            <a:avLst/>
          </a:prstGeom>
        </p:spPr>
      </p:pic>
      <p:sp>
        <p:nvSpPr>
          <p:cNvPr id="12" name="テキスト ボックス 11"/>
          <p:cNvSpPr txBox="1"/>
          <p:nvPr/>
        </p:nvSpPr>
        <p:spPr>
          <a:xfrm>
            <a:off x="586116" y="4985622"/>
            <a:ext cx="4848837" cy="1477328"/>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医療用大麻は万能薬！</a:t>
            </a:r>
            <a:endParaRPr kumimoji="1"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産業用大麻は、精神変容成分（テトラヒドロカンナビノール、</a:t>
            </a:r>
            <a:r>
              <a:rPr lang="en-US" altLang="ja-JP" dirty="0">
                <a:latin typeface="Meiryo UI" panose="020B0604030504040204" pitchFamily="50" charset="-128"/>
                <a:ea typeface="Meiryo UI" panose="020B0604030504040204" pitchFamily="50" charset="-128"/>
              </a:rPr>
              <a:t>THC</a:t>
            </a:r>
            <a:r>
              <a:rPr lang="ja-JP" altLang="en-US" dirty="0">
                <a:latin typeface="Meiryo UI" panose="020B0604030504040204" pitchFamily="50" charset="-128"/>
                <a:ea typeface="Meiryo UI" panose="020B0604030504040204" pitchFamily="50" charset="-128"/>
              </a:rPr>
              <a:t>）をほとんど含まず、繊維や食用油から建材にいたるまで約</a:t>
            </a:r>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万</a:t>
            </a:r>
            <a:r>
              <a:rPr lang="en-US" altLang="ja-JP" dirty="0">
                <a:latin typeface="Meiryo UI" panose="020B0604030504040204" pitchFamily="50" charset="-128"/>
                <a:ea typeface="Meiryo UI" panose="020B0604030504040204" pitchFamily="50" charset="-128"/>
              </a:rPr>
              <a:t>5000</a:t>
            </a:r>
            <a:r>
              <a:rPr lang="ja-JP" altLang="en-US" dirty="0">
                <a:latin typeface="Meiryo UI" panose="020B0604030504040204" pitchFamily="50" charset="-128"/>
                <a:ea typeface="Meiryo UI" panose="020B0604030504040204" pitchFamily="50" charset="-128"/>
              </a:rPr>
              <a:t>種類の生活用品の原材料になる！</a:t>
            </a:r>
            <a:endParaRPr kumimoji="1" lang="ja-JP" altLang="en-US"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864026" y="810787"/>
            <a:ext cx="2457974" cy="400110"/>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大麻と阿片</a:t>
            </a:r>
          </a:p>
        </p:txBody>
      </p:sp>
      <p:sp>
        <p:nvSpPr>
          <p:cNvPr id="2" name="テキスト ボックス 1"/>
          <p:cNvSpPr txBox="1"/>
          <p:nvPr/>
        </p:nvSpPr>
        <p:spPr>
          <a:xfrm>
            <a:off x="271059" y="2159918"/>
            <a:ext cx="2034143"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日本の伝統植物！</a:t>
            </a:r>
            <a:endParaRPr kumimoji="1" lang="ja-JP" altLang="en-US" dirty="0">
              <a:latin typeface="Meiryo UI" panose="020B0604030504040204" pitchFamily="50" charset="-128"/>
              <a:ea typeface="Meiryo UI" panose="020B0604030504040204" pitchFamily="50" charset="-128"/>
            </a:endParaRPr>
          </a:p>
        </p:txBody>
      </p:sp>
      <p:sp>
        <p:nvSpPr>
          <p:cNvPr id="4" name="テキスト ボックス 3"/>
          <p:cNvSpPr txBox="1"/>
          <p:nvPr/>
        </p:nvSpPr>
        <p:spPr>
          <a:xfrm>
            <a:off x="7712929" y="2067585"/>
            <a:ext cx="2450333" cy="461665"/>
          </a:xfrm>
          <a:prstGeom prst="rect">
            <a:avLst/>
          </a:prstGeom>
          <a:noFill/>
        </p:spPr>
        <p:txBody>
          <a:bodyPr wrap="square" rtlCol="0">
            <a:spAutoFit/>
          </a:bodyPr>
          <a:lstStyle/>
          <a:p>
            <a:pPr algn="ctr"/>
            <a:r>
              <a:rPr kumimoji="1" lang="ja-JP" altLang="en-US" sz="2400" b="1" dirty="0">
                <a:solidFill>
                  <a:schemeClr val="bg1"/>
                </a:solidFill>
                <a:latin typeface="Meiryo UI" panose="020B0604030504040204" pitchFamily="50" charset="-128"/>
                <a:ea typeface="Meiryo UI" panose="020B0604030504040204" pitchFamily="50" charset="-128"/>
              </a:rPr>
              <a:t>ゼッタイ、ダメ！</a:t>
            </a:r>
          </a:p>
        </p:txBody>
      </p:sp>
    </p:spTree>
    <p:extLst>
      <p:ext uri="{BB962C8B-B14F-4D97-AF65-F5344CB8AC3E}">
        <p14:creationId xmlns:p14="http://schemas.microsoft.com/office/powerpoint/2010/main" val="228723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02724" y="1289953"/>
            <a:ext cx="9984259" cy="4524315"/>
          </a:xfrm>
          <a:prstGeom prst="rect">
            <a:avLst/>
          </a:prstGeom>
        </p:spPr>
        <p:txBody>
          <a:bodyPr wrap="square">
            <a:spAutoFit/>
          </a:bodyPr>
          <a:lstStyle/>
          <a:p>
            <a:pPr algn="ctr"/>
            <a:r>
              <a:rPr lang="ja-JP" altLang="en-US" sz="1600" dirty="0">
                <a:latin typeface="メイリオ"/>
                <a:ea typeface="メイリオ"/>
                <a:cs typeface="メイリオ"/>
              </a:rPr>
              <a:t>大麻はウルトラ・スーパーフード！</a:t>
            </a:r>
            <a:endParaRPr lang="en-US" altLang="ja-JP" sz="1600" dirty="0">
              <a:latin typeface="メイリオ"/>
              <a:ea typeface="メイリオ"/>
              <a:cs typeface="メイリオ"/>
            </a:endParaRPr>
          </a:p>
          <a:p>
            <a:endParaRPr lang="en-US" altLang="ja-JP" sz="1600" dirty="0">
              <a:latin typeface="メイリオ"/>
              <a:ea typeface="メイリオ"/>
              <a:cs typeface="メイリオ"/>
            </a:endParaRPr>
          </a:p>
          <a:p>
            <a:r>
              <a:rPr lang="ja-JP" altLang="en-US" sz="1600" dirty="0">
                <a:latin typeface="メイリオ"/>
                <a:ea typeface="メイリオ"/>
                <a:cs typeface="メイリオ"/>
              </a:rPr>
              <a:t>この驚くべきユニークな植物は</a:t>
            </a:r>
            <a:r>
              <a:rPr lang="en-US" altLang="ja-JP" sz="1600" dirty="0">
                <a:latin typeface="メイリオ"/>
                <a:ea typeface="メイリオ"/>
                <a:cs typeface="メイリオ"/>
              </a:rPr>
              <a:t>400</a:t>
            </a:r>
            <a:r>
              <a:rPr lang="ja-JP" altLang="en-US" sz="1600" dirty="0">
                <a:latin typeface="メイリオ"/>
                <a:ea typeface="メイリオ"/>
                <a:cs typeface="メイリオ"/>
              </a:rPr>
              <a:t>以上の化学化合物を含有しています。多くのビタミン、エッセンシャルオイル、カンナビノイド酸などが大麻の中から発見されており、大麻研究の第一人者でもあるウィリアム・コートニー氏曰く、大麻を「</a:t>
            </a:r>
            <a:r>
              <a:rPr lang="ja-JP" altLang="en-US" sz="1600" b="1" dirty="0">
                <a:latin typeface="メイリオ"/>
                <a:ea typeface="メイリオ"/>
                <a:cs typeface="メイリオ"/>
              </a:rPr>
              <a:t>食の王様</a:t>
            </a:r>
            <a:r>
              <a:rPr lang="ja-JP" altLang="en-US" sz="1600" dirty="0">
                <a:latin typeface="メイリオ"/>
                <a:ea typeface="メイリオ"/>
                <a:cs typeface="メイリオ"/>
              </a:rPr>
              <a:t>」と形容しています。</a:t>
            </a:r>
            <a:endParaRPr lang="en-US" altLang="ja-JP" sz="1600" dirty="0">
              <a:latin typeface="メイリオ"/>
              <a:ea typeface="メイリオ"/>
              <a:cs typeface="メイリオ"/>
            </a:endParaRPr>
          </a:p>
          <a:p>
            <a:endParaRPr lang="en-US" altLang="ja-JP" sz="1600" dirty="0">
              <a:latin typeface="メイリオ"/>
              <a:ea typeface="メイリオ"/>
              <a:cs typeface="メイリオ"/>
            </a:endParaRPr>
          </a:p>
          <a:p>
            <a:r>
              <a:rPr lang="ja-JP" altLang="en-US" sz="1600" dirty="0">
                <a:latin typeface="メイリオ"/>
                <a:ea typeface="メイリオ"/>
                <a:cs typeface="メイリオ"/>
              </a:rPr>
              <a:t>未加工の大麻に含まれる重要な成分は</a:t>
            </a:r>
            <a:r>
              <a:rPr lang="en-US" altLang="ja-JP" sz="1600" b="1" dirty="0">
                <a:latin typeface="メイリオ"/>
                <a:ea typeface="メイリオ"/>
                <a:cs typeface="メイリオ"/>
              </a:rPr>
              <a:t>THC</a:t>
            </a:r>
            <a:r>
              <a:rPr lang="ja-JP" altLang="en-US" sz="1600" dirty="0">
                <a:latin typeface="メイリオ"/>
                <a:ea typeface="メイリオ"/>
                <a:cs typeface="メイリオ"/>
              </a:rPr>
              <a:t>と</a:t>
            </a:r>
            <a:r>
              <a:rPr lang="en-US" altLang="ja-JP" sz="1600" b="1" dirty="0">
                <a:latin typeface="メイリオ"/>
                <a:ea typeface="メイリオ"/>
                <a:cs typeface="メイリオ"/>
              </a:rPr>
              <a:t>CBD</a:t>
            </a:r>
            <a:r>
              <a:rPr lang="ja-JP" altLang="en-US" sz="1600" dirty="0">
                <a:latin typeface="メイリオ"/>
                <a:ea typeface="メイリオ"/>
                <a:cs typeface="メイリオ"/>
              </a:rPr>
              <a:t>の</a:t>
            </a:r>
            <a:r>
              <a:rPr lang="en-US" altLang="ja-JP" sz="1600" dirty="0">
                <a:latin typeface="メイリオ"/>
                <a:ea typeface="メイリオ"/>
                <a:cs typeface="メイリオ"/>
              </a:rPr>
              <a:t>2</a:t>
            </a:r>
            <a:r>
              <a:rPr lang="ja-JP" altLang="en-US" sz="1600" dirty="0">
                <a:latin typeface="メイリオ"/>
                <a:ea typeface="メイリオ"/>
                <a:cs typeface="メイリオ"/>
              </a:rPr>
              <a:t>つです。</a:t>
            </a:r>
            <a:r>
              <a:rPr lang="en-US" altLang="ja-JP" sz="1600" dirty="0">
                <a:latin typeface="メイリオ"/>
                <a:ea typeface="メイリオ"/>
                <a:cs typeface="メイリオ"/>
              </a:rPr>
              <a:t>THCA</a:t>
            </a:r>
            <a:r>
              <a:rPr lang="ja-JP" altLang="en-US" sz="1600" dirty="0">
                <a:latin typeface="メイリオ"/>
                <a:ea typeface="メイリオ"/>
                <a:cs typeface="メイリオ"/>
              </a:rPr>
              <a:t>は幻覚活性を有しますが、後述する</a:t>
            </a:r>
            <a:r>
              <a:rPr lang="en-US" altLang="ja-JP" sz="1600" dirty="0">
                <a:latin typeface="メイリオ"/>
                <a:ea typeface="メイリオ"/>
                <a:cs typeface="メイリオ"/>
              </a:rPr>
              <a:t>THC</a:t>
            </a:r>
            <a:r>
              <a:rPr lang="ja-JP" altLang="en-US" sz="1600" dirty="0">
                <a:latin typeface="メイリオ"/>
                <a:ea typeface="メイリオ"/>
                <a:cs typeface="メイリオ"/>
              </a:rPr>
              <a:t>に比べ</a:t>
            </a:r>
            <a:r>
              <a:rPr lang="en-US" altLang="ja-JP" sz="1600" dirty="0">
                <a:latin typeface="メイリオ"/>
                <a:ea typeface="メイリオ"/>
                <a:cs typeface="メイリオ"/>
              </a:rPr>
              <a:t>1/100</a:t>
            </a:r>
            <a:r>
              <a:rPr lang="ja-JP" altLang="en-US" sz="1600" dirty="0">
                <a:latin typeface="メイリオ"/>
                <a:ea typeface="メイリオ"/>
                <a:cs typeface="メイリオ"/>
              </a:rPr>
              <a:t>程度の活性しか示さないとされています。大麻を煙、蒸気、または加熱調理を通すと、</a:t>
            </a:r>
            <a:r>
              <a:rPr lang="en-US" altLang="ja-JP" sz="1600" dirty="0">
                <a:latin typeface="メイリオ"/>
                <a:ea typeface="メイリオ"/>
                <a:cs typeface="メイリオ"/>
              </a:rPr>
              <a:t>THC</a:t>
            </a:r>
            <a:r>
              <a:rPr lang="ja-JP" altLang="en-US" sz="1600" dirty="0">
                <a:latin typeface="メイリオ"/>
                <a:ea typeface="メイリオ"/>
                <a:cs typeface="メイリオ"/>
              </a:rPr>
              <a:t>と</a:t>
            </a:r>
            <a:r>
              <a:rPr lang="en-US" altLang="ja-JP" sz="1600" dirty="0">
                <a:latin typeface="メイリオ"/>
                <a:ea typeface="メイリオ"/>
                <a:cs typeface="メイリオ"/>
              </a:rPr>
              <a:t>CBD</a:t>
            </a:r>
            <a:r>
              <a:rPr lang="ja-JP" altLang="en-US" sz="1600" dirty="0">
                <a:latin typeface="メイリオ"/>
                <a:ea typeface="メイリオ"/>
                <a:cs typeface="メイリオ"/>
              </a:rPr>
              <a:t>を別の化学物質に変化させます。具体的には精神に作用する</a:t>
            </a:r>
            <a:r>
              <a:rPr lang="en-US" altLang="ja-JP" sz="1600" dirty="0">
                <a:latin typeface="メイリオ"/>
                <a:ea typeface="メイリオ"/>
                <a:cs typeface="メイリオ"/>
              </a:rPr>
              <a:t>THC</a:t>
            </a:r>
            <a:r>
              <a:rPr lang="ja-JP" altLang="en-US" sz="1600" dirty="0">
                <a:latin typeface="メイリオ"/>
                <a:ea typeface="メイリオ"/>
                <a:cs typeface="メイリオ"/>
              </a:rPr>
              <a:t>とカンナビノイド</a:t>
            </a:r>
            <a:r>
              <a:rPr lang="en-US" altLang="ja-JP" sz="1600" dirty="0">
                <a:latin typeface="メイリオ"/>
                <a:ea typeface="メイリオ"/>
                <a:cs typeface="メイリオ"/>
              </a:rPr>
              <a:t>CBD</a:t>
            </a:r>
            <a:r>
              <a:rPr lang="ja-JP" altLang="en-US" sz="1600" dirty="0">
                <a:latin typeface="メイリオ"/>
                <a:ea typeface="メイリオ"/>
                <a:cs typeface="メイリオ"/>
              </a:rPr>
              <a:t>に分解し、このプロセスは脱炭酸として知られています。</a:t>
            </a:r>
          </a:p>
          <a:p>
            <a:endParaRPr lang="en-US" altLang="ja-JP" sz="1600" dirty="0">
              <a:latin typeface="メイリオ"/>
              <a:ea typeface="メイリオ"/>
              <a:cs typeface="メイリオ"/>
            </a:endParaRPr>
          </a:p>
          <a:p>
            <a:r>
              <a:rPr lang="ja-JP" altLang="en-US" sz="1600" dirty="0">
                <a:latin typeface="メイリオ"/>
                <a:ea typeface="メイリオ"/>
                <a:cs typeface="メイリオ"/>
              </a:rPr>
              <a:t>もし生の大麻を食べるときには、ヒトは問題なく</a:t>
            </a:r>
            <a:r>
              <a:rPr lang="en-US" altLang="ja-JP" sz="1600" dirty="0">
                <a:latin typeface="メイリオ"/>
                <a:ea typeface="メイリオ"/>
                <a:cs typeface="メイリオ"/>
              </a:rPr>
              <a:t>THC</a:t>
            </a:r>
            <a:r>
              <a:rPr lang="ja-JP" altLang="en-US" sz="1600" dirty="0">
                <a:latin typeface="メイリオ"/>
                <a:ea typeface="メイリオ"/>
                <a:cs typeface="メイリオ"/>
              </a:rPr>
              <a:t>・</a:t>
            </a:r>
            <a:r>
              <a:rPr lang="en-US" altLang="ja-JP" sz="1600" dirty="0">
                <a:latin typeface="メイリオ"/>
                <a:ea typeface="メイリオ"/>
                <a:cs typeface="メイリオ"/>
              </a:rPr>
              <a:t>CBD</a:t>
            </a:r>
            <a:r>
              <a:rPr lang="ja-JP" altLang="en-US" sz="1600" dirty="0">
                <a:latin typeface="メイリオ"/>
                <a:ea typeface="メイリオ"/>
                <a:cs typeface="メイリオ"/>
              </a:rPr>
              <a:t>を大量に摂取でき、体内処理することができます。そして身体機能を通して</a:t>
            </a:r>
            <a:r>
              <a:rPr lang="en-US" altLang="ja-JP" sz="1600" dirty="0">
                <a:latin typeface="メイリオ"/>
                <a:ea typeface="メイリオ"/>
                <a:cs typeface="メイリオ"/>
              </a:rPr>
              <a:t>2</a:t>
            </a:r>
            <a:r>
              <a:rPr lang="ja-JP" altLang="en-US" sz="1600" dirty="0">
                <a:latin typeface="メイリオ"/>
                <a:ea typeface="メイリオ"/>
                <a:cs typeface="メイリオ"/>
              </a:rPr>
              <a:t>つの酸を人間に必要な栄養素に変換するそうです。</a:t>
            </a:r>
          </a:p>
          <a:p>
            <a:endParaRPr lang="en-US" altLang="ja-JP" sz="1600" dirty="0">
              <a:latin typeface="メイリオ"/>
              <a:ea typeface="メイリオ"/>
              <a:cs typeface="メイリオ"/>
            </a:endParaRPr>
          </a:p>
          <a:p>
            <a:r>
              <a:rPr lang="ja-JP" altLang="en-US" sz="1600" dirty="0">
                <a:latin typeface="メイリオ"/>
                <a:ea typeface="メイリオ"/>
                <a:cs typeface="メイリオ"/>
              </a:rPr>
              <a:t>カンナビノイド酸を摂取することは大事であるとコートニー氏は語ります。理由としては、これらの酸は内因性カンナビノイドシステムを介して、体の細胞の活動を助ける効果があるから、という事です。より多くのカンナビノイド酸を消費する事で、内因性カンナビノイドの欠陥によって引き起こされる慢性疾患を予防する可能性もあるかもしれません。</a:t>
            </a:r>
          </a:p>
        </p:txBody>
      </p:sp>
    </p:spTree>
    <p:extLst>
      <p:ext uri="{BB962C8B-B14F-4D97-AF65-F5344CB8AC3E}">
        <p14:creationId xmlns:p14="http://schemas.microsoft.com/office/powerpoint/2010/main" val="1094697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756103" y="2978708"/>
            <a:ext cx="3352482" cy="3352482"/>
          </a:xfrm>
          <a:prstGeom prst="rect">
            <a:avLst/>
          </a:prstGeom>
        </p:spPr>
      </p:pic>
      <p:pic>
        <p:nvPicPr>
          <p:cNvPr id="2" name="図 1"/>
          <p:cNvPicPr>
            <a:picLocks noChangeAspect="1"/>
          </p:cNvPicPr>
          <p:nvPr/>
        </p:nvPicPr>
        <p:blipFill>
          <a:blip r:embed="rId3"/>
          <a:stretch>
            <a:fillRect/>
          </a:stretch>
        </p:blipFill>
        <p:spPr>
          <a:xfrm>
            <a:off x="2334121" y="3016130"/>
            <a:ext cx="1901332" cy="3101464"/>
          </a:xfrm>
          <a:prstGeom prst="rect">
            <a:avLst/>
          </a:prstGeom>
        </p:spPr>
      </p:pic>
      <p:pic>
        <p:nvPicPr>
          <p:cNvPr id="3" name="図 2"/>
          <p:cNvPicPr>
            <a:picLocks noChangeAspect="1"/>
          </p:cNvPicPr>
          <p:nvPr/>
        </p:nvPicPr>
        <p:blipFill>
          <a:blip r:embed="rId4"/>
          <a:stretch>
            <a:fillRect/>
          </a:stretch>
        </p:blipFill>
        <p:spPr>
          <a:xfrm>
            <a:off x="5329902" y="3196594"/>
            <a:ext cx="914400" cy="2921000"/>
          </a:xfrm>
          <a:prstGeom prst="rect">
            <a:avLst/>
          </a:prstGeom>
        </p:spPr>
      </p:pic>
      <p:sp>
        <p:nvSpPr>
          <p:cNvPr id="5" name="テキスト ボックス 4"/>
          <p:cNvSpPr txBox="1"/>
          <p:nvPr/>
        </p:nvSpPr>
        <p:spPr>
          <a:xfrm>
            <a:off x="2955092" y="434874"/>
            <a:ext cx="6464010" cy="646331"/>
          </a:xfrm>
          <a:prstGeom prst="rect">
            <a:avLst/>
          </a:prstGeom>
          <a:noFill/>
        </p:spPr>
        <p:txBody>
          <a:bodyPr wrap="square" rtlCol="0">
            <a:spAutoFit/>
          </a:bodyPr>
          <a:lstStyle/>
          <a:p>
            <a:pPr algn="ctr"/>
            <a:r>
              <a:rPr lang="ja-JP" altLang="en-US" dirty="0">
                <a:latin typeface="メイリオ"/>
                <a:ea typeface="メイリオ"/>
                <a:cs typeface="メイリオ"/>
              </a:rPr>
              <a:t>麻の実は、天然のサプリメント！</a:t>
            </a:r>
            <a:endParaRPr lang="en-US" altLang="ja-JP" dirty="0">
              <a:latin typeface="メイリオ"/>
              <a:ea typeface="メイリオ"/>
              <a:cs typeface="メイリオ"/>
            </a:endParaRPr>
          </a:p>
          <a:p>
            <a:pPr algn="ctr"/>
            <a:r>
              <a:rPr lang="en-US" altLang="ja-JP" dirty="0">
                <a:latin typeface="メイリオ"/>
                <a:ea typeface="メイリオ"/>
                <a:cs typeface="メイリオ"/>
              </a:rPr>
              <a:t>〜</a:t>
            </a:r>
            <a:r>
              <a:rPr lang="ja-JP" altLang="en-US" dirty="0">
                <a:latin typeface="メイリオ"/>
                <a:ea typeface="メイリオ"/>
                <a:cs typeface="メイリオ"/>
              </a:rPr>
              <a:t>スーパー・パワーフード</a:t>
            </a:r>
            <a:r>
              <a:rPr lang="en-US" altLang="ja-JP" dirty="0">
                <a:latin typeface="メイリオ"/>
                <a:ea typeface="メイリオ"/>
                <a:cs typeface="メイリオ"/>
              </a:rPr>
              <a:t>〜</a:t>
            </a:r>
            <a:endParaRPr lang="ja-JP" altLang="en-US" dirty="0">
              <a:latin typeface="メイリオ"/>
              <a:ea typeface="メイリオ"/>
              <a:cs typeface="メイリオ"/>
            </a:endParaRPr>
          </a:p>
        </p:txBody>
      </p:sp>
      <p:sp>
        <p:nvSpPr>
          <p:cNvPr id="6" name="テキスト ボックス 5"/>
          <p:cNvSpPr txBox="1"/>
          <p:nvPr/>
        </p:nvSpPr>
        <p:spPr>
          <a:xfrm>
            <a:off x="2334121" y="1283049"/>
            <a:ext cx="8125086" cy="1661994"/>
          </a:xfrm>
          <a:prstGeom prst="rect">
            <a:avLst/>
          </a:prstGeom>
          <a:noFill/>
        </p:spPr>
        <p:txBody>
          <a:bodyPr wrap="square" rtlCol="0">
            <a:spAutoFit/>
          </a:bodyPr>
          <a:lstStyle/>
          <a:p>
            <a:r>
              <a:rPr lang="en-US" altLang="ja-JP" sz="1400" dirty="0">
                <a:latin typeface="メイリオ"/>
                <a:ea typeface="メイリオ"/>
                <a:cs typeface="メイリオ"/>
              </a:rPr>
              <a:t>◆</a:t>
            </a:r>
            <a:r>
              <a:rPr lang="ja-JP" altLang="en-US" sz="1400" dirty="0">
                <a:latin typeface="メイリオ"/>
                <a:ea typeface="メイリオ"/>
                <a:cs typeface="メイリオ"/>
              </a:rPr>
              <a:t>麻の実には、全ての必須アミノ酸（９種類）が含まれている。</a:t>
            </a:r>
            <a:endParaRPr lang="en-US" altLang="ja-JP" sz="1400" dirty="0">
              <a:latin typeface="メイリオ"/>
              <a:ea typeface="メイリオ"/>
              <a:cs typeface="メイリオ"/>
            </a:endParaRPr>
          </a:p>
          <a:p>
            <a:r>
              <a:rPr lang="en-US" altLang="ja-JP" sz="1400" dirty="0">
                <a:latin typeface="メイリオ"/>
                <a:ea typeface="メイリオ"/>
                <a:cs typeface="メイリオ"/>
              </a:rPr>
              <a:t>◆</a:t>
            </a:r>
            <a:r>
              <a:rPr lang="ja-JP" altLang="en-US" sz="1400" dirty="0">
                <a:latin typeface="メイリオ"/>
                <a:ea typeface="メイリオ"/>
                <a:cs typeface="メイリオ"/>
              </a:rPr>
              <a:t>麻の実には、１４種類の必須脂肪酸のオメガ</a:t>
            </a:r>
            <a:r>
              <a:rPr lang="en-US" altLang="ja-JP" sz="1400" dirty="0">
                <a:latin typeface="メイリオ"/>
                <a:ea typeface="メイリオ"/>
                <a:cs typeface="メイリオ"/>
              </a:rPr>
              <a:t>3</a:t>
            </a:r>
            <a:r>
              <a:rPr lang="ja-JP" altLang="en-US" sz="1400" dirty="0">
                <a:latin typeface="メイリオ"/>
                <a:ea typeface="メイリオ"/>
                <a:cs typeface="メイリオ"/>
              </a:rPr>
              <a:t>、</a:t>
            </a:r>
            <a:r>
              <a:rPr lang="en-US" altLang="ja-JP" sz="1400" dirty="0">
                <a:latin typeface="メイリオ"/>
                <a:ea typeface="メイリオ"/>
                <a:cs typeface="メイリオ"/>
              </a:rPr>
              <a:t>6</a:t>
            </a:r>
            <a:r>
              <a:rPr lang="ja-JP" altLang="en-US" sz="1400" dirty="0">
                <a:latin typeface="メイリオ"/>
                <a:ea typeface="メイリオ"/>
                <a:cs typeface="メイリオ"/>
              </a:rPr>
              <a:t>、</a:t>
            </a:r>
            <a:r>
              <a:rPr lang="en-US" altLang="ja-JP" sz="1400" dirty="0">
                <a:latin typeface="メイリオ"/>
                <a:ea typeface="メイリオ"/>
                <a:cs typeface="メイリオ"/>
              </a:rPr>
              <a:t>9</a:t>
            </a:r>
            <a:r>
              <a:rPr lang="ja-JP" altLang="en-US" sz="1400" dirty="0">
                <a:latin typeface="メイリオ"/>
                <a:ea typeface="メイリオ"/>
                <a:cs typeface="メイリオ"/>
              </a:rPr>
              <a:t>、</a:t>
            </a:r>
            <a:r>
              <a:rPr lang="en-US" altLang="ja-JP" sz="1400" dirty="0">
                <a:latin typeface="メイリオ"/>
                <a:ea typeface="メイリオ"/>
                <a:cs typeface="メイリオ"/>
              </a:rPr>
              <a:t>CLA</a:t>
            </a:r>
            <a:r>
              <a:rPr lang="ja-JP" altLang="en-US" sz="1400" dirty="0">
                <a:latin typeface="メイリオ"/>
                <a:ea typeface="メイリオ"/>
                <a:cs typeface="メイリオ"/>
              </a:rPr>
              <a:t>、</a:t>
            </a:r>
            <a:r>
              <a:rPr lang="en-US" altLang="ja-JP" sz="1400" dirty="0">
                <a:latin typeface="メイリオ"/>
                <a:ea typeface="メイリオ"/>
                <a:cs typeface="メイリオ"/>
              </a:rPr>
              <a:t>GLA</a:t>
            </a:r>
            <a:r>
              <a:rPr lang="ja-JP" altLang="en-US" sz="1400" dirty="0">
                <a:latin typeface="メイリオ"/>
                <a:ea typeface="メイリオ"/>
                <a:cs typeface="メイリオ"/>
              </a:rPr>
              <a:t>、</a:t>
            </a:r>
            <a:r>
              <a:rPr lang="en-US" altLang="ja-JP" sz="1400" dirty="0">
                <a:latin typeface="メイリオ"/>
                <a:ea typeface="メイリオ"/>
                <a:cs typeface="メイリオ"/>
              </a:rPr>
              <a:t>SDA</a:t>
            </a:r>
            <a:r>
              <a:rPr lang="ja-JP" altLang="en-US" sz="1400" dirty="0">
                <a:latin typeface="メイリオ"/>
                <a:ea typeface="メイリオ"/>
                <a:cs typeface="メイリオ"/>
              </a:rPr>
              <a:t>が含まれる。</a:t>
            </a:r>
            <a:endParaRPr lang="en-US" altLang="ja-JP" sz="1400" dirty="0">
              <a:latin typeface="メイリオ"/>
              <a:ea typeface="メイリオ"/>
              <a:cs typeface="メイリオ"/>
            </a:endParaRPr>
          </a:p>
          <a:p>
            <a:r>
              <a:rPr lang="en-US" altLang="ja-JP" sz="1400" dirty="0">
                <a:latin typeface="メイリオ"/>
                <a:ea typeface="メイリオ"/>
                <a:cs typeface="メイリオ"/>
              </a:rPr>
              <a:t>◆</a:t>
            </a:r>
            <a:r>
              <a:rPr lang="ja-JP" altLang="en-US" sz="1400" dirty="0">
                <a:latin typeface="メイリオ"/>
                <a:ea typeface="メイリオ"/>
                <a:cs typeface="メイリオ"/>
              </a:rPr>
              <a:t>特にオメガ６（リノール酸）とオメガ３（アルファ・リノレン酸）が、３：１と言う絶妙の割合で含まれガンマ・リノレン酸も２％</a:t>
            </a:r>
            <a:r>
              <a:rPr lang="en-US" altLang="ja-JP" sz="1400" dirty="0">
                <a:latin typeface="メイリオ"/>
                <a:ea typeface="メイリオ"/>
                <a:cs typeface="メイリオ"/>
              </a:rPr>
              <a:t>〜</a:t>
            </a:r>
            <a:r>
              <a:rPr lang="ja-JP" altLang="en-US" sz="1400" dirty="0">
                <a:latin typeface="メイリオ"/>
                <a:ea typeface="メイリオ"/>
                <a:cs typeface="メイリオ"/>
              </a:rPr>
              <a:t>４％含まれる。</a:t>
            </a:r>
            <a:endParaRPr lang="en-US" altLang="ja-JP" sz="1400" dirty="0">
              <a:latin typeface="メイリオ"/>
              <a:ea typeface="メイリオ"/>
              <a:cs typeface="メイリオ"/>
            </a:endParaRPr>
          </a:p>
          <a:p>
            <a:r>
              <a:rPr lang="en-US" altLang="ja-JP" sz="1400" dirty="0">
                <a:latin typeface="メイリオ"/>
                <a:ea typeface="メイリオ"/>
                <a:cs typeface="メイリオ"/>
              </a:rPr>
              <a:t>◆</a:t>
            </a:r>
            <a:r>
              <a:rPr lang="ja-JP" altLang="en-US" sz="1400" dirty="0">
                <a:latin typeface="メイリオ"/>
                <a:ea typeface="メイリオ"/>
                <a:cs typeface="メイリオ"/>
              </a:rPr>
              <a:t>米</a:t>
            </a:r>
            <a:r>
              <a:rPr lang="en-US" altLang="ja-JP" sz="1400" dirty="0">
                <a:latin typeface="メイリオ"/>
                <a:ea typeface="メイリオ"/>
                <a:cs typeface="メイリオ"/>
              </a:rPr>
              <a:t>FAA</a:t>
            </a:r>
            <a:r>
              <a:rPr lang="ja-JP" altLang="en-US" sz="1400" dirty="0">
                <a:latin typeface="メイリオ"/>
                <a:ea typeface="メイリオ"/>
                <a:cs typeface="メイリオ"/>
              </a:rPr>
              <a:t>が使用を禁止したトランス脂肪酸は「ゼロ」。</a:t>
            </a:r>
            <a:endParaRPr lang="en-US" altLang="ja-JP" sz="1400" dirty="0">
              <a:latin typeface="メイリオ"/>
              <a:ea typeface="メイリオ"/>
              <a:cs typeface="メイリオ"/>
            </a:endParaRPr>
          </a:p>
          <a:p>
            <a:r>
              <a:rPr lang="en-US" altLang="ja-JP" sz="1400" dirty="0">
                <a:latin typeface="メイリオ"/>
                <a:ea typeface="メイリオ"/>
                <a:cs typeface="メイリオ"/>
              </a:rPr>
              <a:t>◆</a:t>
            </a:r>
            <a:r>
              <a:rPr lang="ja-JP" altLang="en-US" sz="1400" dirty="0">
                <a:latin typeface="メイリオ"/>
                <a:ea typeface="メイリオ"/>
                <a:cs typeface="メイリオ"/>
              </a:rPr>
              <a:t>麻の実には、ミネラルも豊富。銅、鉄、マグネシウム、亜鉛など。</a:t>
            </a:r>
            <a:endParaRPr lang="en-US" altLang="ja-JP" sz="1400" dirty="0">
              <a:latin typeface="メイリオ"/>
              <a:ea typeface="メイリオ"/>
              <a:cs typeface="メイリオ"/>
            </a:endParaRPr>
          </a:p>
          <a:p>
            <a:r>
              <a:rPr lang="en-US" altLang="ja-JP" sz="1400" dirty="0">
                <a:latin typeface="メイリオ"/>
                <a:ea typeface="メイリオ"/>
                <a:cs typeface="メイリオ"/>
              </a:rPr>
              <a:t>◆</a:t>
            </a:r>
            <a:r>
              <a:rPr lang="ja-JP" altLang="en-US" sz="1400" dirty="0">
                <a:latin typeface="メイリオ"/>
                <a:ea typeface="メイリオ"/>
                <a:cs typeface="メイリオ"/>
              </a:rPr>
              <a:t>麻の実には、食物繊維も豊富。</a:t>
            </a:r>
          </a:p>
        </p:txBody>
      </p:sp>
      <p:sp>
        <p:nvSpPr>
          <p:cNvPr id="7" name="テキスト ボックス 6"/>
          <p:cNvSpPr txBox="1"/>
          <p:nvPr/>
        </p:nvSpPr>
        <p:spPr>
          <a:xfrm>
            <a:off x="2334121" y="6117595"/>
            <a:ext cx="2233112" cy="276999"/>
          </a:xfrm>
          <a:prstGeom prst="rect">
            <a:avLst/>
          </a:prstGeom>
          <a:noFill/>
        </p:spPr>
        <p:txBody>
          <a:bodyPr wrap="square" rtlCol="0">
            <a:spAutoFit/>
          </a:bodyPr>
          <a:lstStyle/>
          <a:p>
            <a:pPr algn="ctr"/>
            <a:r>
              <a:rPr lang="ja-JP" altLang="en-US" sz="1200" dirty="0">
                <a:latin typeface="メイリオ"/>
                <a:ea typeface="メイリオ"/>
                <a:cs typeface="メイリオ"/>
              </a:rPr>
              <a:t>成城石井で買える</a:t>
            </a:r>
          </a:p>
        </p:txBody>
      </p:sp>
      <p:sp>
        <p:nvSpPr>
          <p:cNvPr id="8" name="正方形/長方形 7"/>
          <p:cNvSpPr/>
          <p:nvPr/>
        </p:nvSpPr>
        <p:spPr>
          <a:xfrm>
            <a:off x="4567233" y="6163761"/>
            <a:ext cx="5583074" cy="461665"/>
          </a:xfrm>
          <a:prstGeom prst="rect">
            <a:avLst/>
          </a:prstGeom>
        </p:spPr>
        <p:txBody>
          <a:bodyPr wrap="square">
            <a:spAutoFit/>
          </a:bodyPr>
          <a:lstStyle/>
          <a:p>
            <a:r>
              <a:rPr lang="ja-JP" altLang="en-US" sz="1200" dirty="0">
                <a:latin typeface="メイリオ"/>
                <a:ea typeface="メイリオ"/>
                <a:cs typeface="メイリオ"/>
              </a:rPr>
              <a:t>再婚した藤原紀香は毎食、サラダを必ず食べるが、そのサラダ・ドレッシングのオイルには、ヘンプオイルヘンプシードナッツを欠かさないことで有名。</a:t>
            </a:r>
          </a:p>
        </p:txBody>
      </p:sp>
    </p:spTree>
    <p:extLst>
      <p:ext uri="{BB962C8B-B14F-4D97-AF65-F5344CB8AC3E}">
        <p14:creationId xmlns:p14="http://schemas.microsoft.com/office/powerpoint/2010/main" val="1898343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1729929" y="2093168"/>
            <a:ext cx="4095522" cy="4095522"/>
          </a:xfrm>
          <a:prstGeom prst="rect">
            <a:avLst/>
          </a:prstGeom>
        </p:spPr>
      </p:pic>
      <p:sp>
        <p:nvSpPr>
          <p:cNvPr id="14" name="テキスト ボックス 13"/>
          <p:cNvSpPr txBox="1"/>
          <p:nvPr/>
        </p:nvSpPr>
        <p:spPr>
          <a:xfrm>
            <a:off x="1729929" y="6246698"/>
            <a:ext cx="4187044" cy="461665"/>
          </a:xfrm>
          <a:prstGeom prst="rect">
            <a:avLst/>
          </a:prstGeom>
          <a:noFill/>
        </p:spPr>
        <p:txBody>
          <a:bodyPr wrap="square" rtlCol="0">
            <a:spAutoFit/>
          </a:bodyPr>
          <a:lstStyle/>
          <a:p>
            <a:r>
              <a:rPr lang="ja-JP" altLang="en-US" sz="1200" dirty="0">
                <a:latin typeface="メイリオ"/>
                <a:ea typeface="メイリオ"/>
                <a:cs typeface="メイリオ"/>
              </a:rPr>
              <a:t>スーパーフード「キヌア」とヘンプ・オイルのおにぎり！</a:t>
            </a:r>
            <a:endParaRPr lang="en-US" altLang="ja-JP" sz="1200" dirty="0">
              <a:latin typeface="メイリオ"/>
              <a:ea typeface="メイリオ"/>
              <a:cs typeface="メイリオ"/>
            </a:endParaRPr>
          </a:p>
          <a:p>
            <a:r>
              <a:rPr lang="ja-JP" altLang="en-US" sz="1200" dirty="0">
                <a:latin typeface="メイリオ"/>
                <a:ea typeface="メイリオ"/>
                <a:cs typeface="メイリオ"/>
              </a:rPr>
              <a:t>浜崎あゆみも食べた</a:t>
            </a:r>
            <a:r>
              <a:rPr lang="en-US" altLang="ja-JP" sz="1200" dirty="0">
                <a:latin typeface="メイリオ"/>
                <a:ea typeface="メイリオ"/>
                <a:cs typeface="メイリオ"/>
              </a:rPr>
              <a:t>〜</a:t>
            </a:r>
            <a:endParaRPr lang="ja-JP" altLang="en-US" sz="1200" dirty="0">
              <a:latin typeface="メイリオ"/>
              <a:ea typeface="メイリオ"/>
              <a:cs typeface="メイリオ"/>
            </a:endParaRPr>
          </a:p>
        </p:txBody>
      </p:sp>
      <p:pic>
        <p:nvPicPr>
          <p:cNvPr id="15" name="図 14"/>
          <p:cNvPicPr>
            <a:picLocks noChangeAspect="1"/>
          </p:cNvPicPr>
          <p:nvPr/>
        </p:nvPicPr>
        <p:blipFill>
          <a:blip r:embed="rId3"/>
          <a:stretch>
            <a:fillRect/>
          </a:stretch>
        </p:blipFill>
        <p:spPr>
          <a:xfrm>
            <a:off x="6031642" y="1"/>
            <a:ext cx="4556269" cy="4556269"/>
          </a:xfrm>
          <a:prstGeom prst="rect">
            <a:avLst/>
          </a:prstGeom>
        </p:spPr>
      </p:pic>
      <p:pic>
        <p:nvPicPr>
          <p:cNvPr id="12" name="図 11"/>
          <p:cNvPicPr>
            <a:picLocks noChangeAspect="1"/>
          </p:cNvPicPr>
          <p:nvPr/>
        </p:nvPicPr>
        <p:blipFill>
          <a:blip r:embed="rId4"/>
          <a:stretch>
            <a:fillRect/>
          </a:stretch>
        </p:blipFill>
        <p:spPr>
          <a:xfrm>
            <a:off x="6031642" y="4295100"/>
            <a:ext cx="4556268" cy="2562901"/>
          </a:xfrm>
          <a:prstGeom prst="rect">
            <a:avLst/>
          </a:prstGeom>
        </p:spPr>
      </p:pic>
      <p:sp>
        <p:nvSpPr>
          <p:cNvPr id="16" name="テキスト ボックス 15"/>
          <p:cNvSpPr txBox="1"/>
          <p:nvPr/>
        </p:nvSpPr>
        <p:spPr>
          <a:xfrm>
            <a:off x="659027" y="673275"/>
            <a:ext cx="4968960" cy="1046440"/>
          </a:xfrm>
          <a:prstGeom prst="rect">
            <a:avLst/>
          </a:prstGeom>
          <a:noFill/>
        </p:spPr>
        <p:txBody>
          <a:bodyPr wrap="square" rtlCol="0">
            <a:spAutoFit/>
          </a:bodyPr>
          <a:lstStyle/>
          <a:p>
            <a:pPr algn="ctr"/>
            <a:r>
              <a:rPr lang="ja-JP" altLang="en-US" sz="1600" b="1" dirty="0">
                <a:latin typeface="メイリオ"/>
                <a:ea typeface="メイリオ"/>
                <a:cs typeface="メイリオ"/>
              </a:rPr>
              <a:t>代官山サラダ</a:t>
            </a:r>
            <a:endParaRPr lang="en-US" altLang="ja-JP" sz="1600" b="1" dirty="0">
              <a:latin typeface="メイリオ"/>
              <a:ea typeface="メイリオ"/>
              <a:cs typeface="メイリオ"/>
            </a:endParaRPr>
          </a:p>
          <a:p>
            <a:endParaRPr lang="en-US" altLang="ja-JP" sz="1400" dirty="0">
              <a:latin typeface="メイリオ"/>
              <a:ea typeface="メイリオ"/>
              <a:cs typeface="メイリオ"/>
            </a:endParaRPr>
          </a:p>
          <a:p>
            <a:r>
              <a:rPr lang="ja-JP" altLang="en-US" sz="1600" dirty="0">
                <a:latin typeface="メイリオ"/>
                <a:ea typeface="メイリオ"/>
                <a:cs typeface="メイリオ"/>
              </a:rPr>
              <a:t>浜崎あゆみや吉木りさがハマっているサラダ屋さん。</a:t>
            </a:r>
            <a:endParaRPr lang="en-US" altLang="ja-JP" sz="1600" dirty="0">
              <a:latin typeface="メイリオ"/>
              <a:ea typeface="メイリオ"/>
              <a:cs typeface="メイリオ"/>
            </a:endParaRPr>
          </a:p>
          <a:p>
            <a:r>
              <a:rPr lang="ja-JP" altLang="en-US" sz="1600" dirty="0">
                <a:latin typeface="メイリオ"/>
                <a:ea typeface="メイリオ"/>
                <a:cs typeface="メイリオ"/>
              </a:rPr>
              <a:t>オーナーは、</a:t>
            </a:r>
            <a:r>
              <a:rPr lang="en-US" altLang="ja-JP" sz="1600" dirty="0" err="1">
                <a:latin typeface="メイリオ"/>
                <a:ea typeface="メイリオ"/>
                <a:cs typeface="メイリオ"/>
              </a:rPr>
              <a:t>CoCo</a:t>
            </a:r>
            <a:r>
              <a:rPr lang="ja-JP" altLang="en-US" sz="1600" dirty="0">
                <a:latin typeface="メイリオ"/>
                <a:ea typeface="メイリオ"/>
                <a:cs typeface="メイリオ"/>
              </a:rPr>
              <a:t>の宮前真樹らしい</a:t>
            </a:r>
            <a:r>
              <a:rPr lang="en-US" altLang="ja-JP" sz="1600" dirty="0">
                <a:latin typeface="メイリオ"/>
                <a:ea typeface="メイリオ"/>
                <a:cs typeface="メイリオ"/>
              </a:rPr>
              <a:t>〜</a:t>
            </a:r>
            <a:endParaRPr lang="ja-JP" altLang="en-US" sz="1600" dirty="0">
              <a:latin typeface="メイリオ"/>
              <a:ea typeface="メイリオ"/>
              <a:cs typeface="メイリオ"/>
            </a:endParaRPr>
          </a:p>
        </p:txBody>
      </p:sp>
    </p:spTree>
    <p:extLst>
      <p:ext uri="{BB962C8B-B14F-4D97-AF65-F5344CB8AC3E}">
        <p14:creationId xmlns:p14="http://schemas.microsoft.com/office/powerpoint/2010/main" val="269221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479744" y="2059545"/>
            <a:ext cx="6858273" cy="3478834"/>
          </a:xfrm>
          <a:prstGeom prst="rect">
            <a:avLst/>
          </a:prstGeom>
        </p:spPr>
      </p:pic>
      <p:sp>
        <p:nvSpPr>
          <p:cNvPr id="3" name="正方形/長方形 2"/>
          <p:cNvSpPr/>
          <p:nvPr/>
        </p:nvSpPr>
        <p:spPr>
          <a:xfrm>
            <a:off x="1524000" y="6643685"/>
            <a:ext cx="4572000" cy="230832"/>
          </a:xfrm>
          <a:prstGeom prst="rect">
            <a:avLst/>
          </a:prstGeom>
        </p:spPr>
        <p:txBody>
          <a:bodyPr>
            <a:spAutoFit/>
          </a:bodyPr>
          <a:lstStyle/>
          <a:p>
            <a:r>
              <a:rPr lang="en-US" altLang="ja-JP" sz="900" dirty="0">
                <a:latin typeface="メイリオ"/>
                <a:ea typeface="メイリオ"/>
                <a:cs typeface="メイリオ"/>
              </a:rPr>
              <a:t>http://hato.2ch.net/test/</a:t>
            </a:r>
            <a:r>
              <a:rPr lang="en-US" altLang="ja-JP" sz="900" dirty="0" err="1">
                <a:latin typeface="メイリオ"/>
                <a:ea typeface="メイリオ"/>
                <a:cs typeface="メイリオ"/>
              </a:rPr>
              <a:t>read.cgi</a:t>
            </a:r>
            <a:r>
              <a:rPr lang="en-US" altLang="ja-JP" sz="900" dirty="0">
                <a:latin typeface="メイリオ"/>
                <a:ea typeface="メイリオ"/>
                <a:cs typeface="メイリオ"/>
              </a:rPr>
              <a:t>/news/1297434549/</a:t>
            </a:r>
            <a:endParaRPr lang="ja-JP" altLang="en-US" sz="900" dirty="0">
              <a:latin typeface="メイリオ"/>
              <a:ea typeface="メイリオ"/>
              <a:cs typeface="メイリオ"/>
            </a:endParaRPr>
          </a:p>
        </p:txBody>
      </p:sp>
      <p:sp>
        <p:nvSpPr>
          <p:cNvPr id="4" name="テキスト ボックス 3"/>
          <p:cNvSpPr txBox="1"/>
          <p:nvPr/>
        </p:nvSpPr>
        <p:spPr>
          <a:xfrm>
            <a:off x="3229232" y="384483"/>
            <a:ext cx="5733535" cy="400110"/>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七味唐辛子には大麻の実が入っている！</a:t>
            </a:r>
          </a:p>
        </p:txBody>
      </p:sp>
      <p:sp>
        <p:nvSpPr>
          <p:cNvPr id="5" name="下矢印 4"/>
          <p:cNvSpPr/>
          <p:nvPr/>
        </p:nvSpPr>
        <p:spPr>
          <a:xfrm rot="10800000">
            <a:off x="4604951" y="5602368"/>
            <a:ext cx="560173" cy="642552"/>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p:nvSpPr>
        <p:spPr>
          <a:xfrm>
            <a:off x="683741" y="1306837"/>
            <a:ext cx="9984259"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お釈迦様が６年間の苦行を行った時の</a:t>
            </a:r>
            <a:r>
              <a:rPr lang="ja-JP" altLang="en-US" sz="1600" dirty="0">
                <a:latin typeface="Meiryo UI" panose="020B0604030504040204" pitchFamily="50" charset="-128"/>
                <a:ea typeface="Meiryo UI" panose="020B0604030504040204" pitchFamily="50" charset="-128"/>
              </a:rPr>
              <a:t>食べ物は、大麦の粥と</a:t>
            </a:r>
            <a:r>
              <a:rPr lang="ja-JP" altLang="en-US" sz="1600" b="1" dirty="0">
                <a:latin typeface="Meiryo UI" panose="020B0604030504040204" pitchFamily="50" charset="-128"/>
                <a:ea typeface="Meiryo UI" panose="020B0604030504040204" pitchFamily="50" charset="-128"/>
              </a:rPr>
              <a:t>大麻の実</a:t>
            </a:r>
            <a:r>
              <a:rPr lang="ja-JP" altLang="en-US" sz="1600" dirty="0">
                <a:latin typeface="Meiryo UI" panose="020B0604030504040204" pitchFamily="50" charset="-128"/>
                <a:ea typeface="Meiryo UI" panose="020B0604030504040204" pitchFamily="50" charset="-128"/>
              </a:rPr>
              <a:t>であったことは、有名な話。</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3507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000" y="2177108"/>
            <a:ext cx="9144000" cy="4318000"/>
          </a:xfrm>
          <a:prstGeom prst="rect">
            <a:avLst/>
          </a:prstGeom>
        </p:spPr>
      </p:pic>
      <p:sp>
        <p:nvSpPr>
          <p:cNvPr id="3" name="正方形/長方形 2"/>
          <p:cNvSpPr/>
          <p:nvPr/>
        </p:nvSpPr>
        <p:spPr>
          <a:xfrm>
            <a:off x="1398494" y="1015326"/>
            <a:ext cx="10210800" cy="738664"/>
          </a:xfrm>
          <a:prstGeom prst="rect">
            <a:avLst/>
          </a:prstGeom>
        </p:spPr>
        <p:txBody>
          <a:bodyPr wrap="square">
            <a:spAutoFit/>
          </a:bodyPr>
          <a:lstStyle/>
          <a:p>
            <a:pPr algn="ctr"/>
            <a:r>
              <a:rPr lang="en-US" altLang="ja-JP" sz="1400" dirty="0">
                <a:latin typeface="メイリオ"/>
                <a:ea typeface="メイリオ"/>
                <a:cs typeface="メイリオ"/>
              </a:rPr>
              <a:t>GW</a:t>
            </a:r>
            <a:r>
              <a:rPr lang="ja-JP" altLang="en-US" sz="1400" dirty="0">
                <a:latin typeface="メイリオ"/>
                <a:ea typeface="メイリオ"/>
                <a:cs typeface="メイリオ"/>
              </a:rPr>
              <a:t>ファーマシューティカルズは</a:t>
            </a:r>
            <a:r>
              <a:rPr lang="en-US" altLang="ja-JP" sz="1400" dirty="0">
                <a:latin typeface="メイリオ"/>
                <a:ea typeface="メイリオ"/>
                <a:cs typeface="メイリオ"/>
              </a:rPr>
              <a:t>1998</a:t>
            </a:r>
            <a:r>
              <a:rPr lang="ja-JP" altLang="en-US" sz="1400" dirty="0">
                <a:latin typeface="メイリオ"/>
                <a:ea typeface="メイリオ"/>
                <a:cs typeface="メイリオ"/>
              </a:rPr>
              <a:t>年に設立されたカンナビノイドの成分を使用した医薬品を作っている製薬会社。</a:t>
            </a:r>
            <a:endParaRPr lang="en-US" altLang="ja-JP" sz="1400" dirty="0">
              <a:latin typeface="メイリオ"/>
              <a:ea typeface="メイリオ"/>
              <a:cs typeface="メイリオ"/>
            </a:endParaRPr>
          </a:p>
          <a:p>
            <a:pPr algn="ctr"/>
            <a:r>
              <a:rPr lang="ja-JP" altLang="en-US" sz="1400" dirty="0">
                <a:latin typeface="メイリオ"/>
                <a:ea typeface="メイリオ"/>
                <a:cs typeface="メイリオ"/>
              </a:rPr>
              <a:t>日本では大塚製薬がライセンス契約及び販売権を持つ。他にもノバルティスやバイエル、ネオファームなど提携。</a:t>
            </a:r>
            <a:endParaRPr lang="en-US" altLang="ja-JP" sz="1400" dirty="0">
              <a:latin typeface="メイリオ"/>
              <a:ea typeface="メイリオ"/>
              <a:cs typeface="メイリオ"/>
            </a:endParaRPr>
          </a:p>
          <a:p>
            <a:pPr algn="ctr"/>
            <a:r>
              <a:rPr lang="ja-JP" altLang="en-US" sz="1400" dirty="0">
                <a:latin typeface="メイリオ"/>
                <a:ea typeface="メイリオ"/>
                <a:cs typeface="メイリオ"/>
              </a:rPr>
              <a:t>サティベックスは多発性硬化症や末期がん患者の疼痛の軽減に対し用いられる。</a:t>
            </a:r>
          </a:p>
        </p:txBody>
      </p:sp>
      <p:sp>
        <p:nvSpPr>
          <p:cNvPr id="4" name="正方形/長方形 3"/>
          <p:cNvSpPr/>
          <p:nvPr/>
        </p:nvSpPr>
        <p:spPr>
          <a:xfrm>
            <a:off x="1680080" y="5752220"/>
            <a:ext cx="2751737" cy="523220"/>
          </a:xfrm>
          <a:prstGeom prst="rect">
            <a:avLst/>
          </a:prstGeom>
        </p:spPr>
        <p:txBody>
          <a:bodyPr wrap="none">
            <a:spAutoFit/>
          </a:bodyPr>
          <a:lstStyle/>
          <a:p>
            <a:pPr algn="ctr"/>
            <a:r>
              <a:rPr lang="ja-JP" altLang="en-US" sz="1400" dirty="0">
                <a:latin typeface="メイリオ"/>
                <a:ea typeface="メイリオ"/>
                <a:cs typeface="メイリオ"/>
              </a:rPr>
              <a:t>サティベックスは商標名。</a:t>
            </a:r>
            <a:endParaRPr lang="en-US" altLang="ja-JP" sz="1400" dirty="0">
              <a:latin typeface="メイリオ"/>
              <a:ea typeface="メイリオ"/>
              <a:cs typeface="メイリオ"/>
            </a:endParaRPr>
          </a:p>
          <a:p>
            <a:r>
              <a:rPr lang="ja-JP" altLang="en-US" sz="1400" dirty="0">
                <a:latin typeface="メイリオ"/>
                <a:ea typeface="メイリオ"/>
                <a:cs typeface="メイリオ"/>
              </a:rPr>
              <a:t>ナビキシモルス（</a:t>
            </a:r>
            <a:r>
              <a:rPr lang="en-US" altLang="ja-JP" sz="1400" dirty="0" err="1">
                <a:latin typeface="メイリオ"/>
                <a:ea typeface="メイリオ"/>
                <a:cs typeface="メイリオ"/>
              </a:rPr>
              <a:t>Nabiximols</a:t>
            </a:r>
            <a:r>
              <a:rPr lang="ja-JP" altLang="en-US" sz="1400" dirty="0">
                <a:latin typeface="メイリオ"/>
                <a:ea typeface="メイリオ"/>
                <a:cs typeface="メイリオ"/>
              </a:rPr>
              <a:t>）</a:t>
            </a:r>
          </a:p>
        </p:txBody>
      </p:sp>
    </p:spTree>
    <p:extLst>
      <p:ext uri="{BB962C8B-B14F-4D97-AF65-F5344CB8AC3E}">
        <p14:creationId xmlns:p14="http://schemas.microsoft.com/office/powerpoint/2010/main" val="2971090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000" y="1274253"/>
            <a:ext cx="9144000" cy="5154582"/>
          </a:xfrm>
          <a:prstGeom prst="rect">
            <a:avLst/>
          </a:prstGeom>
        </p:spPr>
      </p:pic>
      <p:sp>
        <p:nvSpPr>
          <p:cNvPr id="3" name="正方形/長方形 2"/>
          <p:cNvSpPr/>
          <p:nvPr/>
        </p:nvSpPr>
        <p:spPr>
          <a:xfrm>
            <a:off x="3220990" y="1590106"/>
            <a:ext cx="5026932" cy="3937914"/>
          </a:xfrm>
          <a:prstGeom prst="rect">
            <a:avLst/>
          </a:prstGeom>
          <a:noFill/>
          <a:ln w="76200" cmpd="sng">
            <a:solidFill>
              <a:srgbClr val="C0504D"/>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541683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641403" y="1784939"/>
            <a:ext cx="4307776" cy="3230832"/>
          </a:xfrm>
          <a:prstGeom prst="rect">
            <a:avLst/>
          </a:prstGeom>
        </p:spPr>
      </p:pic>
      <p:pic>
        <p:nvPicPr>
          <p:cNvPr id="5" name="図 4"/>
          <p:cNvPicPr>
            <a:picLocks noChangeAspect="1"/>
          </p:cNvPicPr>
          <p:nvPr/>
        </p:nvPicPr>
        <p:blipFill>
          <a:blip r:embed="rId3"/>
          <a:stretch>
            <a:fillRect/>
          </a:stretch>
        </p:blipFill>
        <p:spPr>
          <a:xfrm>
            <a:off x="6177382" y="1784940"/>
            <a:ext cx="4319852" cy="3239889"/>
          </a:xfrm>
          <a:prstGeom prst="rect">
            <a:avLst/>
          </a:prstGeom>
        </p:spPr>
      </p:pic>
      <p:sp>
        <p:nvSpPr>
          <p:cNvPr id="6" name="正方形/長方形 5"/>
          <p:cNvSpPr/>
          <p:nvPr/>
        </p:nvSpPr>
        <p:spPr>
          <a:xfrm>
            <a:off x="1935866" y="893955"/>
            <a:ext cx="8294526"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国が薬品の標準規格を定めた</a:t>
            </a:r>
            <a:r>
              <a:rPr lang="ja-JP" altLang="en-US" sz="1600" b="1" dirty="0">
                <a:latin typeface="Meiryo UI" panose="020B0604030504040204" pitchFamily="50" charset="-128"/>
                <a:ea typeface="Meiryo UI" panose="020B0604030504040204" pitchFamily="50" charset="-128"/>
              </a:rPr>
              <a:t>「日本薬局方」</a:t>
            </a:r>
            <a:r>
              <a:rPr lang="ja-JP" altLang="en-US" sz="1600" dirty="0">
                <a:latin typeface="Meiryo UI" panose="020B0604030504040204" pitchFamily="50" charset="-128"/>
                <a:ea typeface="Meiryo UI" panose="020B0604030504040204" pitchFamily="50" charset="-128"/>
              </a:rPr>
              <a:t>は、明治</a:t>
            </a:r>
            <a:r>
              <a:rPr lang="en-US" altLang="ja-JP" sz="1600" dirty="0">
                <a:latin typeface="Meiryo UI" panose="020B0604030504040204" pitchFamily="50" charset="-128"/>
                <a:ea typeface="Meiryo UI" panose="020B0604030504040204" pitchFamily="50" charset="-128"/>
              </a:rPr>
              <a:t>19</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1886</a:t>
            </a:r>
            <a:r>
              <a:rPr lang="ja-JP" altLang="en-US" sz="1600" dirty="0">
                <a:latin typeface="Meiryo UI" panose="020B0604030504040204" pitchFamily="50" charset="-128"/>
                <a:ea typeface="Meiryo UI" panose="020B0604030504040204" pitchFamily="50" charset="-128"/>
              </a:rPr>
              <a:t>）以来、</a:t>
            </a:r>
            <a:r>
              <a:rPr lang="en-US" altLang="ja-JP" sz="1600" dirty="0">
                <a:latin typeface="Meiryo UI" panose="020B0604030504040204" pitchFamily="50" charset="-128"/>
                <a:ea typeface="Meiryo UI" panose="020B0604030504040204" pitchFamily="50" charset="-128"/>
              </a:rPr>
              <a:t>16</a:t>
            </a:r>
            <a:r>
              <a:rPr lang="ja-JP" altLang="en-US" sz="1600" dirty="0">
                <a:latin typeface="Meiryo UI" panose="020B0604030504040204" pitchFamily="50" charset="-128"/>
                <a:ea typeface="Meiryo UI" panose="020B0604030504040204" pitchFamily="50" charset="-128"/>
              </a:rPr>
              <a:t>次の改正を経て現在に至りますが、ここに出てくる「第五改正」とは、昭和</a:t>
            </a:r>
            <a:r>
              <a:rPr lang="en-US" altLang="ja-JP" sz="1600" dirty="0">
                <a:latin typeface="Meiryo UI" panose="020B0604030504040204" pitchFamily="50" charset="-128"/>
                <a:ea typeface="Meiryo UI" panose="020B0604030504040204" pitchFamily="50" charset="-128"/>
              </a:rPr>
              <a:t>14</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1939</a:t>
            </a:r>
            <a:r>
              <a:rPr lang="ja-JP" altLang="en-US" sz="1600" dirty="0">
                <a:latin typeface="Meiryo UI" panose="020B0604030504040204" pitchFamily="50" charset="-128"/>
                <a:ea typeface="Meiryo UI" panose="020B0604030504040204" pitchFamily="50" charset="-128"/>
              </a:rPr>
              <a:t>）に行われたもの</a:t>
            </a:r>
            <a:r>
              <a:rPr lang="ja-JP" altLang="en-US" sz="1600">
                <a:latin typeface="Meiryo UI" panose="020B0604030504040204" pitchFamily="50" charset="-128"/>
                <a:ea typeface="Meiryo UI" panose="020B0604030504040204" pitchFamily="50" charset="-128"/>
              </a:rPr>
              <a:t>を指す。</a:t>
            </a:r>
            <a:endParaRPr lang="ja-JP" altLang="en-US" sz="1600" dirty="0">
              <a:latin typeface="Meiryo UI" panose="020B0604030504040204" pitchFamily="50" charset="-128"/>
              <a:ea typeface="Meiryo UI" panose="020B0604030504040204" pitchFamily="50" charset="-128"/>
            </a:endParaRPr>
          </a:p>
        </p:txBody>
      </p:sp>
      <p:sp>
        <p:nvSpPr>
          <p:cNvPr id="7" name="正方形/長方形 6"/>
          <p:cNvSpPr/>
          <p:nvPr/>
        </p:nvSpPr>
        <p:spPr>
          <a:xfrm>
            <a:off x="1524000" y="6627168"/>
            <a:ext cx="2595582" cy="230832"/>
          </a:xfrm>
          <a:prstGeom prst="rect">
            <a:avLst/>
          </a:prstGeom>
        </p:spPr>
        <p:txBody>
          <a:bodyPr wrap="non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mononoke.asablo.jp</a:t>
            </a:r>
            <a:r>
              <a:rPr lang="en-US" altLang="ja-JP" sz="900" dirty="0">
                <a:latin typeface="メイリオ"/>
                <a:ea typeface="メイリオ"/>
                <a:cs typeface="メイリオ"/>
              </a:rPr>
              <a:t>/blog/cat/med/</a:t>
            </a:r>
            <a:endParaRPr lang="ja-JP" altLang="en-US" sz="900" dirty="0">
              <a:latin typeface="メイリオ"/>
              <a:ea typeface="メイリオ"/>
              <a:cs typeface="メイリオ"/>
            </a:endParaRPr>
          </a:p>
        </p:txBody>
      </p:sp>
      <p:cxnSp>
        <p:nvCxnSpPr>
          <p:cNvPr id="9" name="直線コネクタ 8"/>
          <p:cNvCxnSpPr/>
          <p:nvPr/>
        </p:nvCxnSpPr>
        <p:spPr>
          <a:xfrm flipV="1">
            <a:off x="7586203" y="3276259"/>
            <a:ext cx="1323438" cy="1067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3658579" y="3276259"/>
            <a:ext cx="139814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1519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24000" y="6662431"/>
            <a:ext cx="1605446" cy="230832"/>
          </a:xfrm>
          <a:prstGeom prst="rect">
            <a:avLst/>
          </a:prstGeom>
        </p:spPr>
        <p:txBody>
          <a:bodyPr wrap="none">
            <a:spAutoFit/>
          </a:bodyPr>
          <a:lstStyle/>
          <a:p>
            <a:r>
              <a:rPr lang="en-US" altLang="ja-JP" sz="900" dirty="0"/>
              <a:t>http://</a:t>
            </a:r>
            <a:r>
              <a:rPr lang="en-US" altLang="ja-JP" sz="900" dirty="0" err="1"/>
              <a:t>togetter.com</a:t>
            </a:r>
            <a:r>
              <a:rPr lang="en-US" altLang="ja-JP" sz="900" dirty="0"/>
              <a:t>/li/264636</a:t>
            </a:r>
            <a:endParaRPr lang="ja-JP" altLang="en-US" sz="900" dirty="0"/>
          </a:p>
        </p:txBody>
      </p:sp>
      <p:pic>
        <p:nvPicPr>
          <p:cNvPr id="2" name="図 1"/>
          <p:cNvPicPr>
            <a:picLocks noChangeAspect="1"/>
          </p:cNvPicPr>
          <p:nvPr/>
        </p:nvPicPr>
        <p:blipFill>
          <a:blip r:embed="rId2"/>
          <a:stretch>
            <a:fillRect/>
          </a:stretch>
        </p:blipFill>
        <p:spPr>
          <a:xfrm>
            <a:off x="1726787" y="734974"/>
            <a:ext cx="8620335" cy="5844295"/>
          </a:xfrm>
          <a:prstGeom prst="rect">
            <a:avLst/>
          </a:prstGeom>
        </p:spPr>
      </p:pic>
    </p:spTree>
    <p:extLst>
      <p:ext uri="{BB962C8B-B14F-4D97-AF65-F5344CB8AC3E}">
        <p14:creationId xmlns:p14="http://schemas.microsoft.com/office/powerpoint/2010/main" val="146760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975945" y="449369"/>
            <a:ext cx="7855606" cy="5714510"/>
          </a:xfrm>
          <a:prstGeom prst="rect">
            <a:avLst/>
          </a:prstGeom>
        </p:spPr>
      </p:pic>
      <p:sp>
        <p:nvSpPr>
          <p:cNvPr id="3" name="正方形/長方形 2"/>
          <p:cNvSpPr/>
          <p:nvPr/>
        </p:nvSpPr>
        <p:spPr>
          <a:xfrm>
            <a:off x="1524000" y="6627168"/>
            <a:ext cx="7001724" cy="230832"/>
          </a:xfrm>
          <a:prstGeom prst="rect">
            <a:avLst/>
          </a:prstGeom>
        </p:spPr>
        <p:txBody>
          <a:bodyPr wrap="squar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blog.goo.ne.jp</a:t>
            </a:r>
            <a:r>
              <a:rPr lang="en-US" altLang="ja-JP" sz="900" dirty="0">
                <a:latin typeface="メイリオ"/>
                <a:ea typeface="メイリオ"/>
                <a:cs typeface="メイリオ"/>
              </a:rPr>
              <a:t>/</a:t>
            </a:r>
            <a:r>
              <a:rPr lang="en-US" altLang="ja-JP" sz="900" dirty="0" err="1">
                <a:latin typeface="メイリオ"/>
                <a:ea typeface="メイリオ"/>
                <a:cs typeface="メイリオ"/>
              </a:rPr>
              <a:t>kfukuda_ginzaclinic</a:t>
            </a:r>
            <a:r>
              <a:rPr lang="en-US" altLang="ja-JP" sz="900" dirty="0">
                <a:latin typeface="メイリオ"/>
                <a:ea typeface="メイリオ"/>
                <a:cs typeface="メイリオ"/>
              </a:rPr>
              <a:t>/e/ed53b35cbcffe52b2a033f2d58116108</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3495402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404" y="194515"/>
            <a:ext cx="8039100" cy="648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 name="Rectangle 20"/>
          <p:cNvSpPr>
            <a:spLocks/>
          </p:cNvSpPr>
          <p:nvPr/>
        </p:nvSpPr>
        <p:spPr bwMode="auto">
          <a:xfrm>
            <a:off x="3367254" y="5590428"/>
            <a:ext cx="1189038" cy="407987"/>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36575" bIns="0"/>
          <a:lstStyle/>
          <a:p>
            <a:pPr marL="36513" defTabSz="822325"/>
            <a:r>
              <a:rPr lang="en-US" altLang="ja-JP" sz="2200" b="1">
                <a:latin typeface="Times New Roman" charset="0"/>
                <a:cs typeface="Times New Roman" charset="0"/>
                <a:sym typeface="Times New Roman" charset="0"/>
              </a:rPr>
              <a:t>Receptor</a:t>
            </a:r>
          </a:p>
        </p:txBody>
      </p:sp>
      <p:sp>
        <p:nvSpPr>
          <p:cNvPr id="4" name="Rectangle 21"/>
          <p:cNvSpPr>
            <a:spLocks/>
          </p:cNvSpPr>
          <p:nvPr/>
        </p:nvSpPr>
        <p:spPr bwMode="auto">
          <a:xfrm>
            <a:off x="2338555" y="4245814"/>
            <a:ext cx="2201051" cy="338554"/>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36575" bIns="0">
            <a:spAutoFit/>
          </a:bodyPr>
          <a:lstStyle/>
          <a:p>
            <a:pPr marL="36513" defTabSz="822325"/>
            <a:r>
              <a:rPr lang="en-US" altLang="ja-JP" sz="2200" b="1" dirty="0">
                <a:latin typeface="Times New Roman" charset="0"/>
                <a:cs typeface="Times New Roman" charset="0"/>
                <a:sym typeface="Times New Roman" charset="0"/>
              </a:rPr>
              <a:t>Neurotransmitter</a:t>
            </a:r>
          </a:p>
        </p:txBody>
      </p:sp>
    </p:spTree>
    <p:extLst>
      <p:ext uri="{BB962C8B-B14F-4D97-AF65-F5344CB8AC3E}">
        <p14:creationId xmlns:p14="http://schemas.microsoft.com/office/powerpoint/2010/main" val="183824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6858000" cy="6858000"/>
          </a:xfrm>
          <a:prstGeom prst="rect">
            <a:avLst/>
          </a:prstGeom>
        </p:spPr>
      </p:pic>
      <p:pic>
        <p:nvPicPr>
          <p:cNvPr id="3" name="図 2"/>
          <p:cNvPicPr>
            <a:picLocks noChangeAspect="1"/>
          </p:cNvPicPr>
          <p:nvPr/>
        </p:nvPicPr>
        <p:blipFill>
          <a:blip r:embed="rId3"/>
          <a:stretch>
            <a:fillRect/>
          </a:stretch>
        </p:blipFill>
        <p:spPr>
          <a:xfrm>
            <a:off x="6936059" y="1574079"/>
            <a:ext cx="5255941" cy="3486818"/>
          </a:xfrm>
          <a:prstGeom prst="rect">
            <a:avLst/>
          </a:prstGeom>
        </p:spPr>
      </p:pic>
    </p:spTree>
    <p:extLst>
      <p:ext uri="{BB962C8B-B14F-4D97-AF65-F5344CB8AC3E}">
        <p14:creationId xmlns:p14="http://schemas.microsoft.com/office/powerpoint/2010/main" val="3161366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000" y="381000"/>
            <a:ext cx="9144000" cy="6076188"/>
          </a:xfrm>
          <a:prstGeom prst="rect">
            <a:avLst/>
          </a:prstGeom>
        </p:spPr>
      </p:pic>
      <p:sp>
        <p:nvSpPr>
          <p:cNvPr id="3" name="正方形/長方形 2"/>
          <p:cNvSpPr/>
          <p:nvPr/>
        </p:nvSpPr>
        <p:spPr>
          <a:xfrm>
            <a:off x="1524000" y="6627168"/>
            <a:ext cx="2764398" cy="230832"/>
          </a:xfrm>
          <a:prstGeom prst="rect">
            <a:avLst/>
          </a:prstGeom>
        </p:spPr>
        <p:txBody>
          <a:bodyPr wrap="none">
            <a:spAutoFit/>
          </a:bodyPr>
          <a:lstStyle/>
          <a:p>
            <a:r>
              <a:rPr lang="en-US" altLang="ja-JP" sz="900" dirty="0">
                <a:latin typeface="メイリオ"/>
                <a:ea typeface="メイリオ"/>
                <a:cs typeface="メイリオ"/>
              </a:rPr>
              <a:t>http://ww2.marijuanagrowing.com/excerpts/</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411718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3365501" y="0"/>
            <a:ext cx="5447891" cy="6858000"/>
          </a:xfrm>
          <a:prstGeom prst="rect">
            <a:avLst/>
          </a:prstGeom>
        </p:spPr>
      </p:pic>
      <p:sp>
        <p:nvSpPr>
          <p:cNvPr id="3" name="正方形/長方形 2"/>
          <p:cNvSpPr/>
          <p:nvPr/>
        </p:nvSpPr>
        <p:spPr>
          <a:xfrm>
            <a:off x="4322300" y="107277"/>
            <a:ext cx="6345701" cy="230832"/>
          </a:xfrm>
          <a:prstGeom prst="rect">
            <a:avLst/>
          </a:prstGeom>
        </p:spPr>
        <p:txBody>
          <a:bodyPr wrap="square">
            <a:spAutoFit/>
          </a:bodyPr>
          <a:lstStyle/>
          <a:p>
            <a:pPr algn="r"/>
            <a:r>
              <a:rPr lang="pt-BR" altLang="ja-JP" sz="900" dirty="0" err="1"/>
              <a:t>https</a:t>
            </a:r>
            <a:r>
              <a:rPr lang="pt-BR" altLang="ja-JP" sz="900" dirty="0"/>
              <a:t>://</a:t>
            </a:r>
            <a:r>
              <a:rPr lang="pt-BR" altLang="ja-JP" sz="900" dirty="0" err="1"/>
              <a:t>www.growroom.net</a:t>
            </a:r>
            <a:r>
              <a:rPr lang="pt-BR" altLang="ja-JP" sz="900" dirty="0"/>
              <a:t>/</a:t>
            </a:r>
            <a:r>
              <a:rPr lang="pt-BR" altLang="ja-JP" sz="900" dirty="0" err="1"/>
              <a:t>board</a:t>
            </a:r>
            <a:r>
              <a:rPr lang="pt-BR" altLang="ja-JP" sz="900" dirty="0"/>
              <a:t>/</a:t>
            </a:r>
            <a:r>
              <a:rPr lang="pt-BR" altLang="ja-JP" sz="900" dirty="0" err="1"/>
              <a:t>topic</a:t>
            </a:r>
            <a:r>
              <a:rPr lang="pt-BR" altLang="ja-JP" sz="900" dirty="0"/>
              <a:t>/53713-novatos-e-iniciantes-façam-suas-perguntas-aqui/?</a:t>
            </a:r>
            <a:r>
              <a:rPr lang="pt-BR" altLang="ja-JP" sz="900" dirty="0" err="1"/>
              <a:t>page</a:t>
            </a:r>
            <a:r>
              <a:rPr lang="pt-BR" altLang="ja-JP" sz="900" dirty="0"/>
              <a:t>=190</a:t>
            </a:r>
            <a:endParaRPr lang="ja-JP" altLang="en-US" sz="900" dirty="0"/>
          </a:p>
        </p:txBody>
      </p:sp>
    </p:spTree>
    <p:extLst>
      <p:ext uri="{BB962C8B-B14F-4D97-AF65-F5344CB8AC3E}">
        <p14:creationId xmlns:p14="http://schemas.microsoft.com/office/powerpoint/2010/main" val="149301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895600" y="533400"/>
            <a:ext cx="6400800" cy="5778500"/>
          </a:xfrm>
          <a:prstGeom prst="rect">
            <a:avLst/>
          </a:prstGeom>
        </p:spPr>
      </p:pic>
      <p:sp>
        <p:nvSpPr>
          <p:cNvPr id="3" name="正方形/長方形 2"/>
          <p:cNvSpPr/>
          <p:nvPr/>
        </p:nvSpPr>
        <p:spPr>
          <a:xfrm>
            <a:off x="1524000" y="6632243"/>
            <a:ext cx="4572000" cy="230832"/>
          </a:xfrm>
          <a:prstGeom prst="rect">
            <a:avLst/>
          </a:prstGeom>
        </p:spPr>
        <p:txBody>
          <a:bodyPr>
            <a:spAutoFit/>
          </a:bodyPr>
          <a:lstStyle/>
          <a:p>
            <a:r>
              <a:rPr lang="en-US" altLang="ja-JP" sz="900" dirty="0">
                <a:latin typeface="メイリオ"/>
                <a:ea typeface="メイリオ"/>
                <a:cs typeface="メイリオ"/>
              </a:rPr>
              <a:t>http://cannabis272.blog.fc2.com/</a:t>
            </a:r>
            <a:r>
              <a:rPr lang="en-US" altLang="ja-JP" sz="900" dirty="0" err="1">
                <a:latin typeface="メイリオ"/>
                <a:ea typeface="メイリオ"/>
                <a:cs typeface="メイリオ"/>
              </a:rPr>
              <a:t>img</a:t>
            </a:r>
            <a:r>
              <a:rPr lang="en-US" altLang="ja-JP" sz="900" dirty="0">
                <a:latin typeface="メイリオ"/>
                <a:ea typeface="メイリオ"/>
                <a:cs typeface="メイリオ"/>
              </a:rPr>
              <a:t>/</a:t>
            </a:r>
            <a:r>
              <a:rPr lang="en-US" altLang="ja-JP" sz="900" dirty="0" err="1">
                <a:latin typeface="メイリオ"/>
                <a:ea typeface="メイリオ"/>
                <a:cs typeface="メイリオ"/>
              </a:rPr>
              <a:t>Dinafem-seeds.jpg</a:t>
            </a:r>
            <a:r>
              <a:rPr lang="en-US" altLang="ja-JP" sz="900" dirty="0">
                <a:latin typeface="メイリオ"/>
                <a:ea typeface="メイリオ"/>
                <a:cs typeface="メイリオ"/>
              </a:rPr>
              <a:t>/</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3848506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968500" y="50800"/>
            <a:ext cx="8255000" cy="6743700"/>
          </a:xfrm>
          <a:prstGeom prst="rect">
            <a:avLst/>
          </a:prstGeom>
        </p:spPr>
      </p:pic>
      <p:sp>
        <p:nvSpPr>
          <p:cNvPr id="4" name="正方形/長方形 3"/>
          <p:cNvSpPr/>
          <p:nvPr/>
        </p:nvSpPr>
        <p:spPr>
          <a:xfrm>
            <a:off x="0" y="6627168"/>
            <a:ext cx="4720623" cy="230832"/>
          </a:xfrm>
          <a:prstGeom prst="rect">
            <a:avLst/>
          </a:prstGeom>
        </p:spPr>
        <p:txBody>
          <a:bodyPr wrap="square">
            <a:spAutoFit/>
          </a:bodyPr>
          <a:lstStyle/>
          <a:p>
            <a:r>
              <a:rPr lang="en-US" altLang="ja-JP" sz="900" dirty="0">
                <a:latin typeface="Meiryo UI" panose="020B0604030504040204" pitchFamily="50" charset="-128"/>
                <a:ea typeface="Meiryo UI" panose="020B0604030504040204" pitchFamily="50" charset="-128"/>
              </a:rPr>
              <a:t>http://</a:t>
            </a:r>
            <a:r>
              <a:rPr lang="en-US" altLang="ja-JP" sz="900" dirty="0" err="1">
                <a:latin typeface="Meiryo UI" panose="020B0604030504040204" pitchFamily="50" charset="-128"/>
                <a:ea typeface="Meiryo UI" panose="020B0604030504040204" pitchFamily="50" charset="-128"/>
              </a:rPr>
              <a:t>www.seriouswonder.com</a:t>
            </a:r>
            <a:r>
              <a:rPr lang="en-US" altLang="ja-JP" sz="900" dirty="0">
                <a:latin typeface="Meiryo UI" panose="020B0604030504040204" pitchFamily="50" charset="-128"/>
                <a:ea typeface="Meiryo UI" panose="020B0604030504040204" pitchFamily="50" charset="-128"/>
              </a:rPr>
              <a:t>/</a:t>
            </a:r>
            <a:r>
              <a:rPr lang="en-US" altLang="ja-JP" sz="900" dirty="0" err="1">
                <a:latin typeface="Meiryo UI" panose="020B0604030504040204" pitchFamily="50" charset="-128"/>
                <a:ea typeface="Meiryo UI" panose="020B0604030504040204" pitchFamily="50" charset="-128"/>
              </a:rPr>
              <a:t>niwa</a:t>
            </a:r>
            <a:r>
              <a:rPr lang="en-US" altLang="ja-JP" sz="900" dirty="0">
                <a:latin typeface="Meiryo UI" panose="020B0604030504040204" pitchFamily="50" charset="-128"/>
                <a:ea typeface="Meiryo UI" panose="020B0604030504040204" pitchFamily="50" charset="-128"/>
              </a:rPr>
              <a:t>-growing-marijuana-via-smartphone/</a:t>
            </a:r>
            <a:endParaRPr lang="ja-JP" altLang="en-US" sz="900"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1821513" y="379997"/>
            <a:ext cx="8971005"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自宅の植物工場で大麻栽培</a:t>
            </a:r>
          </a:p>
        </p:txBody>
      </p:sp>
    </p:spTree>
    <p:extLst>
      <p:ext uri="{BB962C8B-B14F-4D97-AF65-F5344CB8AC3E}">
        <p14:creationId xmlns:p14="http://schemas.microsoft.com/office/powerpoint/2010/main" val="2769757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291913" y="214393"/>
            <a:ext cx="3608173"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大麻は万能薬で神聖な植物</a:t>
            </a: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63" y="1344502"/>
            <a:ext cx="5117268" cy="5334001"/>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451" y="2213252"/>
            <a:ext cx="2527300" cy="3378200"/>
          </a:xfrm>
          <a:prstGeom prst="rect">
            <a:avLst/>
          </a:prstGeom>
        </p:spPr>
      </p:pic>
      <p:sp>
        <p:nvSpPr>
          <p:cNvPr id="11" name="テキスト ボックス 10"/>
          <p:cNvSpPr txBox="1"/>
          <p:nvPr/>
        </p:nvSpPr>
        <p:spPr>
          <a:xfrm>
            <a:off x="5963709" y="2213252"/>
            <a:ext cx="2527299" cy="646331"/>
          </a:xfrm>
          <a:prstGeom prst="rect">
            <a:avLst/>
          </a:prstGeom>
          <a:noFill/>
        </p:spPr>
        <p:txBody>
          <a:bodyPr wrap="square" rtlCol="0">
            <a:spAutoFit/>
          </a:bodyPr>
          <a:lstStyle/>
          <a:p>
            <a:pPr algn="ctr"/>
            <a:r>
              <a:rPr lang="ja-JP" altLang="en-US" sz="1200" dirty="0">
                <a:solidFill>
                  <a:schemeClr val="bg1"/>
                </a:solidFill>
                <a:latin typeface="Meiryo UI" panose="020B0604030504040204" pitchFamily="50" charset="-128"/>
                <a:ea typeface="Meiryo UI" panose="020B0604030504040204" pitchFamily="50" charset="-128"/>
              </a:rPr>
              <a:t>今上天皇陛下の娘、</a:t>
            </a:r>
            <a:endParaRPr lang="en-US" altLang="ja-JP" sz="1200" dirty="0">
              <a:solidFill>
                <a:schemeClr val="bg1"/>
              </a:solidFill>
              <a:latin typeface="Meiryo UI" panose="020B0604030504040204" pitchFamily="50" charset="-128"/>
              <a:ea typeface="Meiryo UI" panose="020B0604030504040204" pitchFamily="50" charset="-128"/>
            </a:endParaRPr>
          </a:p>
          <a:p>
            <a:pPr algn="ctr"/>
            <a:r>
              <a:rPr lang="ja-JP" altLang="en-US" sz="1200" dirty="0">
                <a:solidFill>
                  <a:schemeClr val="bg1"/>
                </a:solidFill>
                <a:latin typeface="Meiryo UI" panose="020B0604030504040204" pitchFamily="50" charset="-128"/>
                <a:ea typeface="Meiryo UI" panose="020B0604030504040204" pitchFamily="50" charset="-128"/>
              </a:rPr>
              <a:t>黒田清子さん</a:t>
            </a:r>
            <a:endParaRPr lang="en-US" altLang="ja-JP" sz="1200" dirty="0">
              <a:solidFill>
                <a:schemeClr val="bg1"/>
              </a:solidFill>
              <a:latin typeface="Meiryo UI" panose="020B0604030504040204" pitchFamily="50" charset="-128"/>
              <a:ea typeface="Meiryo UI" panose="020B0604030504040204" pitchFamily="50" charset="-128"/>
            </a:endParaRPr>
          </a:p>
          <a:p>
            <a:pPr algn="ctr"/>
            <a:r>
              <a:rPr kumimoji="1" lang="ja-JP" altLang="en-US" sz="1200" dirty="0">
                <a:solidFill>
                  <a:schemeClr val="bg1"/>
                </a:solidFill>
                <a:latin typeface="Meiryo UI" panose="020B0604030504040204" pitchFamily="50" charset="-128"/>
                <a:ea typeface="Meiryo UI" panose="020B0604030504040204" pitchFamily="50" charset="-128"/>
              </a:rPr>
              <a:t>伊勢神宮の式年遷宮</a:t>
            </a: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6414" y="4306006"/>
            <a:ext cx="3092615" cy="2333691"/>
          </a:xfrm>
          <a:prstGeom prst="rect">
            <a:avLst/>
          </a:prstGeom>
        </p:spPr>
      </p:pic>
      <p:sp>
        <p:nvSpPr>
          <p:cNvPr id="13" name="正方形/長方形 12"/>
          <p:cNvSpPr/>
          <p:nvPr/>
        </p:nvSpPr>
        <p:spPr>
          <a:xfrm>
            <a:off x="8726271" y="3782786"/>
            <a:ext cx="3212758" cy="523220"/>
          </a:xfrm>
          <a:prstGeom prst="rect">
            <a:avLst/>
          </a:prstGeom>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横綱の注連縄も大麻</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相撲は神事でスポーツではない！</a:t>
            </a:r>
          </a:p>
        </p:txBody>
      </p:sp>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3514" y="290289"/>
            <a:ext cx="1743291" cy="3389131"/>
          </a:xfrm>
          <a:prstGeom prst="rect">
            <a:avLst/>
          </a:prstGeom>
        </p:spPr>
      </p:pic>
      <p:cxnSp>
        <p:nvCxnSpPr>
          <p:cNvPr id="3" name="直線矢印コネクタ 2"/>
          <p:cNvCxnSpPr/>
          <p:nvPr/>
        </p:nvCxnSpPr>
        <p:spPr>
          <a:xfrm flipH="1">
            <a:off x="7636476" y="3679420"/>
            <a:ext cx="26361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7833382" y="3344561"/>
            <a:ext cx="338554" cy="774357"/>
          </a:xfrm>
          <a:prstGeom prst="rect">
            <a:avLst/>
          </a:prstGeom>
          <a:noFill/>
        </p:spPr>
        <p:txBody>
          <a:bodyPr vert="eaVert"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rPr>
              <a:t>これ大麻</a:t>
            </a:r>
          </a:p>
        </p:txBody>
      </p:sp>
    </p:spTree>
    <p:extLst>
      <p:ext uri="{BB962C8B-B14F-4D97-AF65-F5344CB8AC3E}">
        <p14:creationId xmlns:p14="http://schemas.microsoft.com/office/powerpoint/2010/main" val="1625404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266" y="1896218"/>
            <a:ext cx="4884616" cy="3810000"/>
          </a:xfrm>
          <a:prstGeom prst="rect">
            <a:avLst/>
          </a:prstGeom>
        </p:spPr>
      </p:pic>
      <p:sp>
        <p:nvSpPr>
          <p:cNvPr id="3" name="正方形/長方形 2"/>
          <p:cNvSpPr/>
          <p:nvPr/>
        </p:nvSpPr>
        <p:spPr>
          <a:xfrm>
            <a:off x="2084522" y="563128"/>
            <a:ext cx="9012263" cy="400110"/>
          </a:xfrm>
          <a:prstGeom prst="rect">
            <a:avLst/>
          </a:prstGeom>
        </p:spPr>
        <p:txBody>
          <a:bodyPr wrap="square">
            <a:spAutoFit/>
          </a:bodyPr>
          <a:lstStyle/>
          <a:p>
            <a:pPr algn="ctr"/>
            <a:r>
              <a:rPr lang="ja-JP" altLang="en-US" sz="2000" dirty="0">
                <a:latin typeface="Meiryo UI" panose="020B0604030504040204" pitchFamily="50" charset="-128"/>
                <a:ea typeface="Meiryo UI" panose="020B0604030504040204" pitchFamily="50" charset="-128"/>
              </a:rPr>
              <a:t>天皇に即位するためには、大麻１００％で作られた麁服（あらたえ）が必須！</a:t>
            </a:r>
          </a:p>
        </p:txBody>
      </p:sp>
      <p:pic>
        <p:nvPicPr>
          <p:cNvPr id="1026" name="Picture 2" descr="https://tokushima.ismcdn.jp/mwimgs/1/1/600mw/img_11e5ecdaaddfb5956a701cb67cdc5aa06276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559" y="1896218"/>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326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451" y="2016352"/>
            <a:ext cx="5803461" cy="4476523"/>
          </a:xfrm>
          <a:prstGeom prst="rect">
            <a:avLst/>
          </a:prstGeom>
        </p:spPr>
      </p:pic>
      <p:sp>
        <p:nvSpPr>
          <p:cNvPr id="12" name="正方形/長方形 11"/>
          <p:cNvSpPr/>
          <p:nvPr/>
        </p:nvSpPr>
        <p:spPr>
          <a:xfrm>
            <a:off x="1007209" y="749231"/>
            <a:ext cx="10888257" cy="830997"/>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医療大麻」は、米国の一部州や、カナダ、オランダ、オーストリア、イスラエル、スペイン、フィンランド、ベルギー、イギリス、ドイツ、オーストラリア、コロンビア、ジャマイカなどで使用が認められており、大麻製剤を専門とする一部企業からは「線維筋痛症」や「糖尿病性神経障害痛」などの病気で苦しむ患者への有効な鎮痛剤として注目され、大麻系薬剤が提供されている。</a:t>
            </a:r>
          </a:p>
        </p:txBody>
      </p:sp>
      <p:sp>
        <p:nvSpPr>
          <p:cNvPr id="13" name="正方形/長方形 12"/>
          <p:cNvSpPr/>
          <p:nvPr/>
        </p:nvSpPr>
        <p:spPr>
          <a:xfrm>
            <a:off x="6008912" y="2214036"/>
            <a:ext cx="6186616" cy="3785652"/>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線維筋痛症と言えば、アメリカを代表する人気歌手レディー・ガガが公表した疾患であり、ツアー活動延期の理由とされている。全身に激しい痛みを伴う線維筋痛症は、原因不明の病気とされ、現在も完治させるための薬が存在していない。</a:t>
            </a:r>
          </a:p>
          <a:p>
            <a:endParaRPr lang="ja-JP" altLang="en-US"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技術による医療大麻経皮パッチは、決まった量の薬剤が含まれる市販の同類製品と異なり、個々の患者のニーズに合わせ、薬の強度などを簡単に調整することが可能となる。また、世界中何処のライセンシーが利用したとしても、常に安定した品質と効能を有する経皮パッチが製造できる点も、</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プリント技術による大きなメリットの一つと言える。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sz="1600" dirty="0" err="1">
                <a:latin typeface="Meiryo UI" panose="020B0604030504040204" pitchFamily="50" charset="-128"/>
                <a:ea typeface="Meiryo UI" panose="020B0604030504040204" pitchFamily="50" charset="-128"/>
              </a:rPr>
              <a:t>MannaBot</a:t>
            </a:r>
            <a:r>
              <a:rPr lang="en-US" altLang="ja-JP" sz="1600" dirty="0">
                <a:latin typeface="Meiryo UI" panose="020B0604030504040204" pitchFamily="50" charset="-128"/>
                <a:ea typeface="Meiryo UI" panose="020B0604030504040204" pitchFamily="50" charset="-128"/>
              </a:rPr>
              <a:t> One</a:t>
            </a:r>
            <a:r>
              <a:rPr lang="ja-JP" altLang="en-US" sz="1600" dirty="0">
                <a:latin typeface="Meiryo UI" panose="020B0604030504040204" pitchFamily="50" charset="-128"/>
                <a:ea typeface="Meiryo UI" panose="020B0604030504040204" pitchFamily="50" charset="-128"/>
              </a:rPr>
              <a:t>は、医療大麻を吐出する押出機と専用のコントローラボックスで構成された</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プリンタで、プログラムされた最適な量の大麻抽出物および賦形剤を</a:t>
            </a:r>
            <a:r>
              <a:rPr lang="en-US" altLang="ja-JP" sz="1600" dirty="0">
                <a:latin typeface="Meiryo UI" panose="020B0604030504040204" pitchFamily="50" charset="-128"/>
                <a:ea typeface="Meiryo UI" panose="020B0604030504040204" pitchFamily="50" charset="-128"/>
              </a:rPr>
              <a:t>Manna Molecular Science</a:t>
            </a:r>
            <a:r>
              <a:rPr lang="ja-JP" altLang="en-US" sz="1600" dirty="0">
                <a:latin typeface="Meiryo UI" panose="020B0604030504040204" pitchFamily="50" charset="-128"/>
                <a:ea typeface="Meiryo UI" panose="020B0604030504040204" pitchFamily="50" charset="-128"/>
              </a:rPr>
              <a:t>の経皮パッチに送達し、カスタマイズされた医療大麻経皮パッチを生成する</a:t>
            </a:r>
          </a:p>
        </p:txBody>
      </p:sp>
      <p:pic>
        <p:nvPicPr>
          <p:cNvPr id="14" name="図 13"/>
          <p:cNvPicPr>
            <a:picLocks noChangeAspect="1"/>
          </p:cNvPicPr>
          <p:nvPr/>
        </p:nvPicPr>
        <p:blipFill>
          <a:blip r:embed="rId3"/>
          <a:stretch>
            <a:fillRect/>
          </a:stretch>
        </p:blipFill>
        <p:spPr>
          <a:xfrm>
            <a:off x="4038600" y="1601506"/>
            <a:ext cx="1970312" cy="1970312"/>
          </a:xfrm>
          <a:prstGeom prst="rect">
            <a:avLst/>
          </a:prstGeom>
        </p:spPr>
      </p:pic>
      <p:sp>
        <p:nvSpPr>
          <p:cNvPr id="3" name="テキスト ボックス 2"/>
          <p:cNvSpPr txBox="1"/>
          <p:nvPr/>
        </p:nvSpPr>
        <p:spPr>
          <a:xfrm>
            <a:off x="4388385" y="141698"/>
            <a:ext cx="3415229" cy="400110"/>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医療大麻</a:t>
            </a:r>
            <a:r>
              <a:rPr kumimoji="1" lang="en-US" altLang="ja-JP" sz="2000" dirty="0">
                <a:latin typeface="Meiryo UI" panose="020B0604030504040204" pitchFamily="50" charset="-128"/>
                <a:ea typeface="Meiryo UI" panose="020B0604030504040204" pitchFamily="50" charset="-128"/>
              </a:rPr>
              <a:t>3D</a:t>
            </a:r>
            <a:r>
              <a:rPr kumimoji="1" lang="ja-JP" altLang="en-US" sz="2000" dirty="0">
                <a:latin typeface="Meiryo UI" panose="020B0604030504040204" pitchFamily="50" charset="-128"/>
                <a:ea typeface="Meiryo UI" panose="020B0604030504040204" pitchFamily="50" charset="-128"/>
              </a:rPr>
              <a:t>プリンタ</a:t>
            </a:r>
          </a:p>
        </p:txBody>
      </p:sp>
    </p:spTree>
    <p:extLst>
      <p:ext uri="{BB962C8B-B14F-4D97-AF65-F5344CB8AC3E}">
        <p14:creationId xmlns:p14="http://schemas.microsoft.com/office/powerpoint/2010/main" val="1043491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273549" y="1436481"/>
            <a:ext cx="4667110" cy="5421519"/>
          </a:xfrm>
          <a:prstGeom prst="rect">
            <a:avLst/>
          </a:prstGeom>
        </p:spPr>
      </p:pic>
      <p:sp>
        <p:nvSpPr>
          <p:cNvPr id="10" name="スライド番号プレースホルダー 1"/>
          <p:cNvSpPr>
            <a:spLocks noGrp="1"/>
          </p:cNvSpPr>
          <p:nvPr>
            <p:ph type="sldNum" sz="quarter" idx="12"/>
          </p:nvPr>
        </p:nvSpPr>
        <p:spPr>
          <a:xfrm>
            <a:off x="11703908" y="6492875"/>
            <a:ext cx="488092" cy="365125"/>
          </a:xfrm>
        </p:spPr>
        <p:txBody>
          <a:bodyPr/>
          <a:lstStyle/>
          <a:p>
            <a:fld id="{6F8D1931-CE7A-4631-A2FD-F09270C7E571}" type="slidenum">
              <a:rPr kumimoji="1" lang="ja-JP" altLang="en-US" smtClean="0"/>
              <a:t>37</a:t>
            </a:fld>
            <a:endParaRPr kumimoji="1" lang="ja-JP" altLang="en-US"/>
          </a:p>
        </p:txBody>
      </p:sp>
      <p:sp>
        <p:nvSpPr>
          <p:cNvPr id="16" name="角丸四角形 15"/>
          <p:cNvSpPr/>
          <p:nvPr/>
        </p:nvSpPr>
        <p:spPr>
          <a:xfrm>
            <a:off x="3334544" y="206838"/>
            <a:ext cx="5522912" cy="354142"/>
          </a:xfrm>
          <a:prstGeom prst="roundRect">
            <a:avLst/>
          </a:prstGeom>
          <a:solidFill>
            <a:schemeClr val="bg1"/>
          </a:solidFill>
          <a:ln>
            <a:noFill/>
            <a:prstDash val="sysDot"/>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600" b="1" dirty="0">
                <a:solidFill>
                  <a:schemeClr val="tx1"/>
                </a:solidFill>
                <a:latin typeface="Meiryo UI" panose="020B0604030504040204" pitchFamily="50" charset="-128"/>
                <a:ea typeface="Meiryo UI" panose="020B0604030504040204" pitchFamily="50" charset="-128"/>
              </a:rPr>
              <a:t>医療用マリファナ吸入器を</a:t>
            </a:r>
            <a:r>
              <a:rPr lang="en-US" altLang="ja-JP" sz="1600" b="1" dirty="0">
                <a:solidFill>
                  <a:schemeClr val="tx1"/>
                </a:solidFill>
                <a:latin typeface="Meiryo UI" panose="020B0604030504040204" pitchFamily="50" charset="-128"/>
                <a:ea typeface="Meiryo UI" panose="020B0604030504040204" pitchFamily="50" charset="-128"/>
              </a:rPr>
              <a:t>3D</a:t>
            </a:r>
            <a:r>
              <a:rPr lang="ja-JP" altLang="en-US" sz="1600" b="1" dirty="0">
                <a:solidFill>
                  <a:schemeClr val="tx1"/>
                </a:solidFill>
                <a:latin typeface="Meiryo UI" panose="020B0604030504040204" pitchFamily="50" charset="-128"/>
                <a:ea typeface="Meiryo UI" panose="020B0604030504040204" pitchFamily="50" charset="-128"/>
              </a:rPr>
              <a:t>プリンタで作製</a:t>
            </a:r>
            <a:endParaRPr lang="en-US" altLang="ja-JP" sz="1600" b="1" dirty="0">
              <a:solidFill>
                <a:schemeClr val="tx1"/>
              </a:solidFill>
              <a:latin typeface="Meiryo UI" panose="020B0604030504040204" pitchFamily="50" charset="-128"/>
              <a:ea typeface="Meiryo UI" panose="020B0604030504040204" pitchFamily="50" charset="-128"/>
            </a:endParaRPr>
          </a:p>
        </p:txBody>
      </p:sp>
      <p:sp>
        <p:nvSpPr>
          <p:cNvPr id="20" name="正方形/長方形 19"/>
          <p:cNvSpPr/>
          <p:nvPr/>
        </p:nvSpPr>
        <p:spPr>
          <a:xfrm>
            <a:off x="1007209" y="749231"/>
            <a:ext cx="10888257" cy="1077218"/>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プリンタ製医療用マリファナ吸入器の開発を開始したのはイスラエルの</a:t>
            </a:r>
            <a:r>
              <a:rPr lang="en-US" altLang="ja-JP" sz="1600" dirty="0" err="1">
                <a:latin typeface="Meiryo UI" panose="020B0604030504040204" pitchFamily="50" charset="-128"/>
                <a:ea typeface="Meiryo UI" panose="020B0604030504040204" pitchFamily="50" charset="-128"/>
              </a:rPr>
              <a:t>Syqe</a:t>
            </a:r>
            <a:r>
              <a:rPr lang="en-US" altLang="ja-JP" sz="1600" dirty="0">
                <a:latin typeface="Meiryo UI" panose="020B0604030504040204" pitchFamily="50" charset="-128"/>
                <a:ea typeface="Meiryo UI" panose="020B0604030504040204" pitchFamily="50" charset="-128"/>
              </a:rPr>
              <a:t> Medical</a:t>
            </a:r>
            <a:r>
              <a:rPr lang="ja-JP" altLang="en-US" sz="1600" dirty="0">
                <a:latin typeface="Meiryo UI" panose="020B0604030504040204" pitchFamily="50" charset="-128"/>
                <a:ea typeface="Meiryo UI" panose="020B0604030504040204" pitchFamily="50" charset="-128"/>
              </a:rPr>
              <a:t>社。</a:t>
            </a:r>
            <a:br>
              <a:rPr lang="ja-JP" altLang="en-US" sz="1600" dirty="0">
                <a:latin typeface="Meiryo UI" panose="020B0604030504040204" pitchFamily="50" charset="-128"/>
                <a:ea typeface="Meiryo UI" panose="020B0604030504040204" pitchFamily="50" charset="-128"/>
              </a:rPr>
            </a:br>
            <a:r>
              <a:rPr lang="ja-JP" altLang="en-US" sz="1600" dirty="0">
                <a:latin typeface="Meiryo UI" panose="020B0604030504040204" pitchFamily="50" charset="-128"/>
                <a:ea typeface="Meiryo UI" panose="020B0604030504040204" pitchFamily="50" charset="-128"/>
              </a:rPr>
              <a:t>イスラエルのハイファでは、既にパイロットプログラムが承認され、数百人がこの</a:t>
            </a:r>
            <a:r>
              <a:rPr lang="en-US" altLang="ja-JP" sz="1600" dirty="0">
                <a:latin typeface="Meiryo UI" panose="020B0604030504040204" pitchFamily="50" charset="-128"/>
                <a:ea typeface="Meiryo UI" panose="020B0604030504040204" pitchFamily="50" charset="-128"/>
              </a:rPr>
              <a:t>3D</a:t>
            </a:r>
            <a:r>
              <a:rPr lang="ja-JP" altLang="en-US" sz="1600" dirty="0">
                <a:latin typeface="Meiryo UI" panose="020B0604030504040204" pitchFamily="50" charset="-128"/>
                <a:ea typeface="Meiryo UI" panose="020B0604030504040204" pitchFamily="50" charset="-128"/>
              </a:rPr>
              <a:t>プリンタ製大麻吸入器を使用し、臨床試験後、薬物投与の正確性、安全性、忍容性、有効性および使用の容易性について一定の評価を得ることに成功した。</a:t>
            </a:r>
            <a:endParaRPr lang="en-US" altLang="ja-JP" sz="1600" dirty="0">
              <a:latin typeface="Meiryo UI" panose="020B0604030504040204" pitchFamily="50" charset="-128"/>
              <a:ea typeface="Meiryo UI" panose="020B0604030504040204" pitchFamily="50" charset="-128"/>
            </a:endParaRPr>
          </a:p>
          <a:p>
            <a:r>
              <a:rPr lang="en-US" altLang="ja-JP" sz="1600" dirty="0">
                <a:latin typeface="Meiryo UI" panose="020B0604030504040204" pitchFamily="50" charset="-128"/>
                <a:ea typeface="Meiryo UI" panose="020B0604030504040204" pitchFamily="50" charset="-128"/>
              </a:rPr>
              <a:t>2018</a:t>
            </a:r>
            <a:r>
              <a:rPr lang="ja-JP" altLang="en-US" sz="1600" dirty="0">
                <a:latin typeface="Meiryo UI" panose="020B0604030504040204" pitchFamily="50" charset="-128"/>
                <a:ea typeface="Meiryo UI" panose="020B0604030504040204" pitchFamily="50" charset="-128"/>
              </a:rPr>
              <a:t>年度中に米国食品医薬品局（</a:t>
            </a:r>
            <a:r>
              <a:rPr lang="en-US" altLang="ja-JP" sz="1600" dirty="0">
                <a:latin typeface="Meiryo UI" panose="020B0604030504040204" pitchFamily="50" charset="-128"/>
                <a:ea typeface="Meiryo UI" panose="020B0604030504040204" pitchFamily="50" charset="-128"/>
              </a:rPr>
              <a:t>FDA</a:t>
            </a:r>
            <a:r>
              <a:rPr lang="ja-JP" altLang="en-US" sz="1600" dirty="0">
                <a:latin typeface="Meiryo UI" panose="020B0604030504040204" pitchFamily="50" charset="-128"/>
                <a:ea typeface="Meiryo UI" panose="020B0604030504040204" pitchFamily="50" charset="-128"/>
              </a:rPr>
              <a:t>）による試験を受け、医療用大麻が合法化されている州などへ展開する。</a:t>
            </a:r>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622" y="1956990"/>
            <a:ext cx="7090288" cy="3176994"/>
          </a:xfrm>
          <a:prstGeom prst="rect">
            <a:avLst/>
          </a:prstGeom>
        </p:spPr>
      </p:pic>
      <p:sp>
        <p:nvSpPr>
          <p:cNvPr id="22" name="正方形/長方形 21"/>
          <p:cNvSpPr/>
          <p:nvPr/>
        </p:nvSpPr>
        <p:spPr>
          <a:xfrm>
            <a:off x="5208600" y="5233035"/>
            <a:ext cx="6849310" cy="1323439"/>
          </a:xfrm>
          <a:prstGeom prst="rect">
            <a:avLst/>
          </a:prstGeom>
        </p:spPr>
        <p:txBody>
          <a:bodyPr wrap="square">
            <a:spAutoFit/>
          </a:bodyPr>
          <a:lstStyle/>
          <a:p>
            <a:r>
              <a:rPr lang="en-US" altLang="ja-JP" sz="1600" dirty="0" err="1">
                <a:latin typeface="Meiryo UI" panose="020B0604030504040204" pitchFamily="50" charset="-128"/>
                <a:ea typeface="Meiryo UI" panose="020B0604030504040204" pitchFamily="50" charset="-128"/>
              </a:rPr>
              <a:t>Syqe</a:t>
            </a:r>
            <a:r>
              <a:rPr lang="en-US" altLang="ja-JP" sz="1600" dirty="0">
                <a:latin typeface="Meiryo UI" panose="020B0604030504040204" pitchFamily="50" charset="-128"/>
                <a:ea typeface="Meiryo UI" panose="020B0604030504040204" pitchFamily="50" charset="-128"/>
              </a:rPr>
              <a:t> Medical</a:t>
            </a:r>
            <a:r>
              <a:rPr lang="ja-JP" altLang="en-US" sz="1600" dirty="0">
                <a:latin typeface="Meiryo UI" panose="020B0604030504040204" pitchFamily="50" charset="-128"/>
                <a:ea typeface="Meiryo UI" panose="020B0604030504040204" pitchFamily="50" charset="-128"/>
              </a:rPr>
              <a:t>の吸入器には、より適切な大麻の投与量をコントロールするためのセンサーが搭載されており、リアルタイムでユーザがどのように吸入しているかを調べ、吸入速度に応じて最適な熱および流量を増減することができるため、患者の症状緩和と精神活性のために最適なバランスを提供し、生活の質を回復することを可能にしている。</a:t>
            </a:r>
          </a:p>
        </p:txBody>
      </p:sp>
      <p:sp>
        <p:nvSpPr>
          <p:cNvPr id="23" name="右矢印 22"/>
          <p:cNvSpPr/>
          <p:nvPr/>
        </p:nvSpPr>
        <p:spPr>
          <a:xfrm>
            <a:off x="6400800" y="3265714"/>
            <a:ext cx="609600" cy="664029"/>
          </a:xfrm>
          <a:prstGeom prst="rightArrow">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a:off x="8207966" y="3248939"/>
            <a:ext cx="609600" cy="664029"/>
          </a:xfrm>
          <a:prstGeom prst="rightArrow">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a:off x="10078647" y="3248938"/>
            <a:ext cx="609600" cy="664029"/>
          </a:xfrm>
          <a:prstGeom prst="rightArrow">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2222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1765402284"/>
              </p:ext>
            </p:extLst>
          </p:nvPr>
        </p:nvGraphicFramePr>
        <p:xfrm>
          <a:off x="1929569" y="403542"/>
          <a:ext cx="8410240" cy="6217920"/>
        </p:xfrm>
        <a:graphic>
          <a:graphicData uri="http://schemas.openxmlformats.org/drawingml/2006/table">
            <a:tbl>
              <a:tblPr firstRow="1" bandRow="1">
                <a:tableStyleId>{08FB837D-C827-4EFA-A057-4D05807E0F7C}</a:tableStyleId>
              </a:tblPr>
              <a:tblGrid>
                <a:gridCol w="2494850">
                  <a:extLst>
                    <a:ext uri="{9D8B030D-6E8A-4147-A177-3AD203B41FA5}">
                      <a16:colId xmlns:a16="http://schemas.microsoft.com/office/drawing/2014/main" val="20000"/>
                    </a:ext>
                  </a:extLst>
                </a:gridCol>
                <a:gridCol w="5915390">
                  <a:extLst>
                    <a:ext uri="{9D8B030D-6E8A-4147-A177-3AD203B41FA5}">
                      <a16:colId xmlns:a16="http://schemas.microsoft.com/office/drawing/2014/main" val="20001"/>
                    </a:ext>
                  </a:extLst>
                </a:gridCol>
              </a:tblGrid>
              <a:tr h="370840">
                <a:tc>
                  <a:txBody>
                    <a:bodyPr/>
                    <a:lstStyle/>
                    <a:p>
                      <a:pPr algn="ctr"/>
                      <a:r>
                        <a:rPr kumimoji="1" lang="ja-JP" altLang="en-US" sz="1600" b="0" dirty="0">
                          <a:solidFill>
                            <a:schemeClr val="tx1"/>
                          </a:solidFill>
                          <a:latin typeface="メイリオ"/>
                          <a:ea typeface="メイリオ"/>
                          <a:cs typeface="メイリオ"/>
                        </a:rPr>
                        <a:t>企業</a:t>
                      </a:r>
                    </a:p>
                  </a:txBody>
                  <a:tcPr/>
                </a:tc>
                <a:tc>
                  <a:txBody>
                    <a:bodyPr/>
                    <a:lstStyle/>
                    <a:p>
                      <a:pPr algn="ctr"/>
                      <a:r>
                        <a:rPr kumimoji="1" lang="ja-JP" altLang="en-US" sz="1600" b="0" dirty="0">
                          <a:solidFill>
                            <a:schemeClr val="tx1"/>
                          </a:solidFill>
                          <a:latin typeface="メイリオ"/>
                          <a:ea typeface="メイリオ"/>
                          <a:cs typeface="メイリオ"/>
                        </a:rPr>
                        <a:t>概要</a:t>
                      </a:r>
                    </a:p>
                  </a:txBody>
                  <a:tcPr/>
                </a:tc>
                <a:extLst>
                  <a:ext uri="{0D108BD9-81ED-4DB2-BD59-A6C34878D82A}">
                    <a16:rowId xmlns:a16="http://schemas.microsoft.com/office/drawing/2014/main" val="10000"/>
                  </a:ext>
                </a:extLst>
              </a:tr>
              <a:tr h="370840">
                <a:tc>
                  <a:txBody>
                    <a:bodyPr/>
                    <a:lstStyle/>
                    <a:p>
                      <a:r>
                        <a:rPr kumimoji="1" lang="en-US" altLang="ja-JP" sz="1400" dirty="0" err="1">
                          <a:latin typeface="メイリオ"/>
                          <a:ea typeface="メイリオ"/>
                          <a:cs typeface="メイリオ"/>
                        </a:rPr>
                        <a:t>Tilray</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カナダの医療大麻企業</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r>
                        <a:rPr kumimoji="1" lang="en-US" altLang="ja-JP" sz="1400" dirty="0" err="1">
                          <a:latin typeface="メイリオ"/>
                          <a:ea typeface="メイリオ"/>
                          <a:cs typeface="メイリオ"/>
                        </a:rPr>
                        <a:t>Leafly</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顧客に合った大麻を提案し、診療所を紹介する</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r>
                        <a:rPr kumimoji="1" lang="en-US" altLang="ja-JP" sz="1400" dirty="0">
                          <a:latin typeface="メイリオ"/>
                          <a:ea typeface="メイリオ"/>
                          <a:cs typeface="メイリオ"/>
                        </a:rPr>
                        <a:t>Marley Natural</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大麻製品「ボブ・マーレー」ブランドで展開しようと企画中</a:t>
                      </a:r>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r>
                        <a:rPr kumimoji="1" lang="en-US" altLang="ja-JP" sz="1400" dirty="0">
                          <a:latin typeface="メイリオ"/>
                          <a:ea typeface="メイリオ"/>
                          <a:cs typeface="メイリオ"/>
                        </a:rPr>
                        <a:t>Privateer Holdings</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大麻ビジネス企業への投資を行う</a:t>
                      </a:r>
                      <a:endParaRPr kumimoji="1" lang="en-US" altLang="ja-JP" sz="1400" dirty="0">
                        <a:latin typeface="メイリオ"/>
                        <a:ea typeface="メイリオ"/>
                        <a:cs typeface="メイリオ"/>
                      </a:endParaRPr>
                    </a:p>
                    <a:p>
                      <a:r>
                        <a:rPr kumimoji="1" lang="ja-JP" altLang="en-US" sz="1400" dirty="0">
                          <a:latin typeface="メイリオ"/>
                          <a:ea typeface="メイリオ"/>
                          <a:cs typeface="メイリオ"/>
                        </a:rPr>
                        <a:t>ピーター・ティールの</a:t>
                      </a:r>
                      <a:r>
                        <a:rPr kumimoji="1" lang="en-US" altLang="ja-JP" sz="1400" dirty="0">
                          <a:latin typeface="メイリオ"/>
                          <a:ea typeface="メイリオ"/>
                          <a:cs typeface="メイリオ"/>
                        </a:rPr>
                        <a:t>Founders Fund</a:t>
                      </a:r>
                      <a:r>
                        <a:rPr kumimoji="1" lang="ja-JP" altLang="en-US" sz="1400" dirty="0">
                          <a:latin typeface="メイリオ"/>
                          <a:ea typeface="メイリオ"/>
                          <a:cs typeface="メイリオ"/>
                        </a:rPr>
                        <a:t>が投資している。同ファンド含め</a:t>
                      </a:r>
                      <a:r>
                        <a:rPr kumimoji="1" lang="en-US" altLang="ja-JP" sz="1400" dirty="0">
                          <a:latin typeface="メイリオ"/>
                          <a:ea typeface="メイリオ"/>
                          <a:cs typeface="メイリオ"/>
                        </a:rPr>
                        <a:t>7500</a:t>
                      </a:r>
                      <a:r>
                        <a:rPr kumimoji="1" lang="ja-JP" altLang="en-US" sz="1400" dirty="0">
                          <a:latin typeface="メイリオ"/>
                          <a:ea typeface="メイリオ"/>
                          <a:cs typeface="メイリオ"/>
                        </a:rPr>
                        <a:t>万ドルを超える資金を大麻産業に投資する</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kumimoji="1" lang="en-US" altLang="ja-JP" sz="1400" dirty="0">
                          <a:latin typeface="メイリオ"/>
                          <a:ea typeface="メイリオ"/>
                          <a:cs typeface="メイリオ"/>
                        </a:rPr>
                        <a:t>Confident</a:t>
                      </a:r>
                      <a:r>
                        <a:rPr kumimoji="1" lang="en-US" altLang="ja-JP" sz="1400" baseline="0" dirty="0">
                          <a:latin typeface="メイリオ"/>
                          <a:ea typeface="メイリオ"/>
                          <a:cs typeface="メイリオ"/>
                        </a:rPr>
                        <a:t> cannabis</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大麻産業向け</a:t>
                      </a:r>
                      <a:r>
                        <a:rPr kumimoji="1" lang="en-US" altLang="ja-JP" sz="1400" dirty="0">
                          <a:latin typeface="メイリオ"/>
                          <a:ea typeface="メイリオ"/>
                          <a:cs typeface="メイリオ"/>
                        </a:rPr>
                        <a:t>IT</a:t>
                      </a:r>
                      <a:r>
                        <a:rPr kumimoji="1" lang="ja-JP" altLang="en-US" sz="1400" dirty="0">
                          <a:latin typeface="メイリオ"/>
                          <a:ea typeface="メイリオ"/>
                          <a:cs typeface="メイリオ"/>
                        </a:rPr>
                        <a:t>ソリューションの提供</a:t>
                      </a:r>
                      <a:endParaRPr kumimoji="1" lang="en-US" altLang="ja-JP"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05"/>
                  </a:ext>
                </a:extLst>
              </a:tr>
              <a:tr h="370840">
                <a:tc>
                  <a:txBody>
                    <a:bodyPr/>
                    <a:lstStyle/>
                    <a:p>
                      <a:r>
                        <a:rPr kumimoji="1" lang="en-US" altLang="ja-JP" sz="1400" dirty="0">
                          <a:latin typeface="メイリオ"/>
                          <a:ea typeface="メイリオ"/>
                          <a:cs typeface="メイリオ"/>
                        </a:rPr>
                        <a:t>Nancy</a:t>
                      </a:r>
                      <a:r>
                        <a:rPr kumimoji="1" lang="ja-JP" altLang="en-US" sz="1400" dirty="0">
                          <a:latin typeface="メイリオ"/>
                          <a:ea typeface="メイリオ"/>
                          <a:cs typeface="メイリオ"/>
                        </a:rPr>
                        <a:t>（</a:t>
                      </a:r>
                      <a:r>
                        <a:rPr lang="en-US" altLang="ja-JP" sz="1400" dirty="0" err="1"/>
                        <a:t>indiegogo</a:t>
                      </a:r>
                      <a:r>
                        <a:rPr lang="ja-JP" altLang="en-US" sz="1400" dirty="0"/>
                        <a:t>）</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大麻製品の定期購入サービス</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r>
                        <a:rPr kumimoji="1" lang="en-US" altLang="ja-JP" sz="1400" dirty="0">
                          <a:latin typeface="メイリオ"/>
                          <a:ea typeface="メイリオ"/>
                          <a:cs typeface="メイリオ"/>
                        </a:rPr>
                        <a:t>Baker</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医療大麻取り扱い店の商品を格安で入手できるモバイルアプリ　</a:t>
                      </a:r>
                    </a:p>
                  </a:txBody>
                  <a:tcPr>
                    <a:solidFill>
                      <a:schemeClr val="accent6">
                        <a:lumMod val="20000"/>
                        <a:lumOff val="80000"/>
                      </a:schemeClr>
                    </a:solidFill>
                  </a:tcPr>
                </a:tc>
                <a:extLst>
                  <a:ext uri="{0D108BD9-81ED-4DB2-BD59-A6C34878D82A}">
                    <a16:rowId xmlns:a16="http://schemas.microsoft.com/office/drawing/2014/main" val="10007"/>
                  </a:ext>
                </a:extLst>
              </a:tr>
              <a:tr h="370840">
                <a:tc>
                  <a:txBody>
                    <a:bodyPr/>
                    <a:lstStyle/>
                    <a:p>
                      <a:r>
                        <a:rPr kumimoji="1" lang="en-US" altLang="ja-JP" sz="1400" dirty="0" err="1">
                          <a:latin typeface="メイリオ"/>
                          <a:ea typeface="メイリオ"/>
                          <a:cs typeface="メイリオ"/>
                        </a:rPr>
                        <a:t>HelloMD</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医療大麻の処方を希望する患者と医師をマッチングさせ遠隔医療を受けることができるサービスを展開</a:t>
                      </a:r>
                    </a:p>
                  </a:txBody>
                  <a:tcPr>
                    <a:solidFill>
                      <a:schemeClr val="accent6">
                        <a:lumMod val="20000"/>
                        <a:lumOff val="80000"/>
                      </a:schemeClr>
                    </a:solidFill>
                  </a:tcPr>
                </a:tc>
                <a:extLst>
                  <a:ext uri="{0D108BD9-81ED-4DB2-BD59-A6C34878D82A}">
                    <a16:rowId xmlns:a16="http://schemas.microsoft.com/office/drawing/2014/main" val="10008"/>
                  </a:ext>
                </a:extLst>
              </a:tr>
              <a:tr h="370840">
                <a:tc>
                  <a:txBody>
                    <a:bodyPr/>
                    <a:lstStyle/>
                    <a:p>
                      <a:r>
                        <a:rPr kumimoji="1" lang="en-US" altLang="ja-JP" sz="1400" dirty="0" err="1">
                          <a:latin typeface="メイリオ"/>
                          <a:ea typeface="メイリオ"/>
                          <a:cs typeface="メイリオ"/>
                        </a:rPr>
                        <a:t>Niwa</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スマートフォンを使って屋内で野菜や大麻を育てることができる貯蔵キットを販売</a:t>
                      </a:r>
                    </a:p>
                  </a:txBody>
                  <a:tcPr>
                    <a:solidFill>
                      <a:schemeClr val="accent6">
                        <a:lumMod val="20000"/>
                        <a:lumOff val="80000"/>
                      </a:schemeClr>
                    </a:solidFill>
                  </a:tcPr>
                </a:tc>
                <a:extLst>
                  <a:ext uri="{0D108BD9-81ED-4DB2-BD59-A6C34878D82A}">
                    <a16:rowId xmlns:a16="http://schemas.microsoft.com/office/drawing/2014/main" val="10009"/>
                  </a:ext>
                </a:extLst>
              </a:tr>
              <a:tr h="370840">
                <a:tc>
                  <a:txBody>
                    <a:bodyPr/>
                    <a:lstStyle/>
                    <a:p>
                      <a:r>
                        <a:rPr kumimoji="1" lang="en-US" altLang="ja-JP" sz="1400" dirty="0" err="1">
                          <a:latin typeface="メイリオ"/>
                          <a:ea typeface="メイリオ"/>
                          <a:cs typeface="メイリオ"/>
                        </a:rPr>
                        <a:t>MassRoots</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大麻のソーシャル・ネットワークサービスを提供。１億ユーザー。</a:t>
                      </a:r>
                    </a:p>
                  </a:txBody>
                  <a:tcPr>
                    <a:solidFill>
                      <a:schemeClr val="accent6">
                        <a:lumMod val="20000"/>
                        <a:lumOff val="80000"/>
                      </a:schemeClr>
                    </a:solidFill>
                  </a:tcPr>
                </a:tc>
                <a:extLst>
                  <a:ext uri="{0D108BD9-81ED-4DB2-BD59-A6C34878D82A}">
                    <a16:rowId xmlns:a16="http://schemas.microsoft.com/office/drawing/2014/main" val="10010"/>
                  </a:ext>
                </a:extLst>
              </a:tr>
              <a:tr h="370840">
                <a:tc>
                  <a:txBody>
                    <a:bodyPr/>
                    <a:lstStyle/>
                    <a:p>
                      <a:r>
                        <a:rPr kumimoji="1" lang="en-US" altLang="ja-JP" sz="1400" dirty="0">
                          <a:latin typeface="メイリオ"/>
                          <a:ea typeface="メイリオ"/>
                          <a:cs typeface="メイリオ"/>
                        </a:rPr>
                        <a:t>Speed Weed</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医療大麻デリバリーサービス</a:t>
                      </a:r>
                    </a:p>
                  </a:txBody>
                  <a:tcPr>
                    <a:solidFill>
                      <a:schemeClr val="accent6">
                        <a:lumMod val="20000"/>
                        <a:lumOff val="80000"/>
                      </a:schemeClr>
                    </a:solidFill>
                  </a:tcPr>
                </a:tc>
                <a:extLst>
                  <a:ext uri="{0D108BD9-81ED-4DB2-BD59-A6C34878D82A}">
                    <a16:rowId xmlns:a16="http://schemas.microsoft.com/office/drawing/2014/main" val="10011"/>
                  </a:ext>
                </a:extLst>
              </a:tr>
              <a:tr h="370840">
                <a:tc>
                  <a:txBody>
                    <a:bodyPr/>
                    <a:lstStyle/>
                    <a:p>
                      <a:r>
                        <a:rPr kumimoji="1" lang="en-US" altLang="ja-JP" sz="1400" dirty="0">
                          <a:latin typeface="メイリオ"/>
                          <a:ea typeface="メイリオ"/>
                          <a:cs typeface="メイリオ"/>
                        </a:rPr>
                        <a:t>Meadow</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医療大麻ライセンスを持つ患者へのデリバリーとライセンス取得支援</a:t>
                      </a:r>
                    </a:p>
                  </a:txBody>
                  <a:tcPr>
                    <a:solidFill>
                      <a:schemeClr val="accent6">
                        <a:lumMod val="20000"/>
                        <a:lumOff val="80000"/>
                      </a:schemeClr>
                    </a:solidFill>
                  </a:tcPr>
                </a:tc>
                <a:extLst>
                  <a:ext uri="{0D108BD9-81ED-4DB2-BD59-A6C34878D82A}">
                    <a16:rowId xmlns:a16="http://schemas.microsoft.com/office/drawing/2014/main" val="10012"/>
                  </a:ext>
                </a:extLst>
              </a:tr>
              <a:tr h="370840">
                <a:tc>
                  <a:txBody>
                    <a:bodyPr/>
                    <a:lstStyle/>
                    <a:p>
                      <a:r>
                        <a:rPr kumimoji="1" lang="en-US" altLang="ja-JP" sz="1400" dirty="0" err="1">
                          <a:latin typeface="メイリオ"/>
                          <a:ea typeface="メイリオ"/>
                          <a:cs typeface="メイリオ"/>
                        </a:rPr>
                        <a:t>Kushfly</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カルフォルニアで大麻製品を取り扱う</a:t>
                      </a:r>
                    </a:p>
                  </a:txBody>
                  <a:tcPr>
                    <a:solidFill>
                      <a:schemeClr val="accent6">
                        <a:lumMod val="20000"/>
                        <a:lumOff val="80000"/>
                      </a:schemeClr>
                    </a:solidFill>
                  </a:tcPr>
                </a:tc>
                <a:extLst>
                  <a:ext uri="{0D108BD9-81ED-4DB2-BD59-A6C34878D82A}">
                    <a16:rowId xmlns:a16="http://schemas.microsoft.com/office/drawing/2014/main" val="10013"/>
                  </a:ext>
                </a:extLst>
              </a:tr>
              <a:tr h="370840">
                <a:tc>
                  <a:txBody>
                    <a:bodyPr/>
                    <a:lstStyle/>
                    <a:p>
                      <a:r>
                        <a:rPr kumimoji="1" lang="en-US" altLang="ja-JP" sz="1400" dirty="0" err="1">
                          <a:latin typeface="メイリオ"/>
                          <a:ea typeface="メイリオ"/>
                          <a:cs typeface="メイリオ"/>
                        </a:rPr>
                        <a:t>ClevertreeDelivery.com</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ネットで購入すると</a:t>
                      </a:r>
                      <a:r>
                        <a:rPr kumimoji="1" lang="en-US" altLang="ja-JP" sz="1400" dirty="0">
                          <a:latin typeface="メイリオ"/>
                          <a:ea typeface="メイリオ"/>
                          <a:cs typeface="メイリオ"/>
                        </a:rPr>
                        <a:t>30</a:t>
                      </a:r>
                      <a:r>
                        <a:rPr kumimoji="1" lang="ja-JP" altLang="en-US" sz="1400" dirty="0">
                          <a:latin typeface="メイリオ"/>
                          <a:ea typeface="メイリオ"/>
                          <a:cs typeface="メイリオ"/>
                        </a:rPr>
                        <a:t>分以内に大麻をデリバリーするサービスが特徴</a:t>
                      </a:r>
                    </a:p>
                  </a:txBody>
                  <a:tcPr>
                    <a:solidFill>
                      <a:schemeClr val="accent6">
                        <a:lumMod val="20000"/>
                        <a:lumOff val="80000"/>
                      </a:schemeClr>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705734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4142264691"/>
              </p:ext>
            </p:extLst>
          </p:nvPr>
        </p:nvGraphicFramePr>
        <p:xfrm>
          <a:off x="1929569" y="603567"/>
          <a:ext cx="8410240" cy="5857240"/>
        </p:xfrm>
        <a:graphic>
          <a:graphicData uri="http://schemas.openxmlformats.org/drawingml/2006/table">
            <a:tbl>
              <a:tblPr firstRow="1" bandRow="1">
                <a:tableStyleId>{08FB837D-C827-4EFA-A057-4D05807E0F7C}</a:tableStyleId>
              </a:tblPr>
              <a:tblGrid>
                <a:gridCol w="2494850">
                  <a:extLst>
                    <a:ext uri="{9D8B030D-6E8A-4147-A177-3AD203B41FA5}">
                      <a16:colId xmlns:a16="http://schemas.microsoft.com/office/drawing/2014/main" val="20000"/>
                    </a:ext>
                  </a:extLst>
                </a:gridCol>
                <a:gridCol w="5915390">
                  <a:extLst>
                    <a:ext uri="{9D8B030D-6E8A-4147-A177-3AD203B41FA5}">
                      <a16:colId xmlns:a16="http://schemas.microsoft.com/office/drawing/2014/main" val="20001"/>
                    </a:ext>
                  </a:extLst>
                </a:gridCol>
              </a:tblGrid>
              <a:tr h="370840">
                <a:tc>
                  <a:txBody>
                    <a:bodyPr/>
                    <a:lstStyle/>
                    <a:p>
                      <a:pPr algn="ctr"/>
                      <a:r>
                        <a:rPr kumimoji="1" lang="ja-JP" altLang="en-US" sz="1600" b="0" dirty="0">
                          <a:solidFill>
                            <a:schemeClr val="tx1"/>
                          </a:solidFill>
                          <a:latin typeface="メイリオ"/>
                          <a:ea typeface="メイリオ"/>
                          <a:cs typeface="メイリオ"/>
                        </a:rPr>
                        <a:t>企業</a:t>
                      </a:r>
                    </a:p>
                  </a:txBody>
                  <a:tcPr/>
                </a:tc>
                <a:tc>
                  <a:txBody>
                    <a:bodyPr/>
                    <a:lstStyle/>
                    <a:p>
                      <a:pPr algn="ctr"/>
                      <a:r>
                        <a:rPr kumimoji="1" lang="ja-JP" altLang="en-US" sz="1600" b="0" dirty="0">
                          <a:solidFill>
                            <a:schemeClr val="tx1"/>
                          </a:solidFill>
                          <a:latin typeface="メイリオ"/>
                          <a:ea typeface="メイリオ"/>
                          <a:cs typeface="メイリオ"/>
                        </a:rPr>
                        <a:t>概要</a:t>
                      </a:r>
                    </a:p>
                  </a:txBody>
                  <a:tcPr/>
                </a:tc>
                <a:extLst>
                  <a:ext uri="{0D108BD9-81ED-4DB2-BD59-A6C34878D82A}">
                    <a16:rowId xmlns:a16="http://schemas.microsoft.com/office/drawing/2014/main" val="10000"/>
                  </a:ext>
                </a:extLst>
              </a:tr>
              <a:tr h="370840">
                <a:tc>
                  <a:txBody>
                    <a:bodyPr/>
                    <a:lstStyle/>
                    <a:p>
                      <a:r>
                        <a:rPr kumimoji="1" lang="en-US" altLang="ja-JP" sz="1400" kern="1200" dirty="0" err="1">
                          <a:solidFill>
                            <a:schemeClr val="tx1"/>
                          </a:solidFill>
                          <a:latin typeface="メイリオ"/>
                          <a:ea typeface="メイリオ"/>
                          <a:cs typeface="メイリオ"/>
                        </a:rPr>
                        <a:t>Tikun</a:t>
                      </a:r>
                      <a:r>
                        <a:rPr kumimoji="1" lang="en-US" altLang="ja-JP" sz="1400" kern="1200" dirty="0">
                          <a:solidFill>
                            <a:schemeClr val="tx1"/>
                          </a:solidFill>
                          <a:latin typeface="メイリオ"/>
                          <a:ea typeface="メイリオ"/>
                          <a:cs typeface="メイリオ"/>
                        </a:rPr>
                        <a:t> </a:t>
                      </a:r>
                      <a:r>
                        <a:rPr kumimoji="1" lang="en-US" altLang="ja-JP" sz="1400" kern="1200" dirty="0" err="1">
                          <a:solidFill>
                            <a:schemeClr val="tx1"/>
                          </a:solidFill>
                          <a:latin typeface="メイリオ"/>
                          <a:ea typeface="メイリオ"/>
                          <a:cs typeface="メイリオ"/>
                        </a:rPr>
                        <a:t>Olam</a:t>
                      </a:r>
                      <a:r>
                        <a:rPr kumimoji="1" lang="en-US" altLang="ja-JP" sz="1400" kern="1200" dirty="0">
                          <a:solidFill>
                            <a:schemeClr val="tx1"/>
                          </a:solidFill>
                          <a:latin typeface="メイリオ"/>
                          <a:ea typeface="メイリオ"/>
                          <a:cs typeface="メイリオ"/>
                        </a:rPr>
                        <a:t> Ltd</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イスラエルの医療大麻サプライヤー</a:t>
                      </a:r>
                    </a:p>
                  </a:txBody>
                  <a:tcPr anchor="ct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r>
                        <a:rPr kumimoji="1" lang="en-US" altLang="ja-JP" sz="1400" dirty="0" err="1">
                          <a:latin typeface="メイリオ"/>
                          <a:ea typeface="メイリオ"/>
                          <a:cs typeface="メイリオ"/>
                        </a:rPr>
                        <a:t>Medreleaf</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カナダの医療大麻サプライヤー</a:t>
                      </a:r>
                    </a:p>
                  </a:txBody>
                  <a:tcPr anchor="ct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r>
                        <a:rPr kumimoji="1" lang="en-US" altLang="ja-JP" sz="1400" dirty="0">
                          <a:latin typeface="メイリオ"/>
                          <a:ea typeface="メイリオ"/>
                          <a:cs typeface="メイリオ"/>
                        </a:rPr>
                        <a:t>GW </a:t>
                      </a:r>
                      <a:r>
                        <a:rPr kumimoji="1" lang="en-US" altLang="ja-JP" sz="1400" dirty="0" err="1">
                          <a:latin typeface="メイリオ"/>
                          <a:ea typeface="メイリオ"/>
                          <a:cs typeface="メイリオ"/>
                        </a:rPr>
                        <a:t>Pharma</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医療大麻薬「エピジオレックス」を販売</a:t>
                      </a:r>
                    </a:p>
                  </a:txBody>
                  <a:tcPr anchor="ct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r>
                        <a:rPr kumimoji="1" lang="en-US" altLang="ja-JP" sz="1400" dirty="0">
                          <a:latin typeface="メイリオ"/>
                          <a:ea typeface="メイリオ"/>
                          <a:cs typeface="メイリオ"/>
                        </a:rPr>
                        <a:t>MGC </a:t>
                      </a:r>
                      <a:r>
                        <a:rPr kumimoji="1" lang="en-US" altLang="ja-JP" sz="1400" dirty="0" err="1">
                          <a:latin typeface="メイリオ"/>
                          <a:ea typeface="メイリオ"/>
                          <a:cs typeface="メイリオ"/>
                        </a:rPr>
                        <a:t>Pharma</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オーストラリアの医療大麻企業</a:t>
                      </a:r>
                      <a:endParaRPr kumimoji="1" lang="en-US" altLang="ja-JP" sz="1400" dirty="0">
                        <a:latin typeface="メイリオ"/>
                        <a:ea typeface="メイリオ"/>
                        <a:cs typeface="メイリオ"/>
                      </a:endParaRPr>
                    </a:p>
                    <a:p>
                      <a:r>
                        <a:rPr kumimoji="1" lang="en-US" altLang="ja-JP" sz="1400" dirty="0">
                          <a:latin typeface="メイリオ"/>
                          <a:ea typeface="メイリオ"/>
                          <a:cs typeface="メイリオ"/>
                        </a:rPr>
                        <a:t>Medical Grade Cannabis</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kumimoji="1" lang="en-US" altLang="ja-JP" sz="1400" dirty="0" err="1">
                          <a:latin typeface="メイリオ"/>
                          <a:ea typeface="メイリオ"/>
                          <a:cs typeface="メイリオ"/>
                        </a:rPr>
                        <a:t>Medlab</a:t>
                      </a:r>
                      <a:endParaRPr kumimoji="1" lang="ja-JP" altLang="en-US" sz="1400" dirty="0">
                        <a:latin typeface="メイリオ"/>
                        <a:ea typeface="メイリオ"/>
                        <a:cs typeface="メイリオ"/>
                      </a:endParaRPr>
                    </a:p>
                  </a:txBody>
                  <a:tcPr anchor="ctr">
                    <a:solidFill>
                      <a:schemeClr val="accent6">
                        <a:lumMod val="20000"/>
                        <a:lumOff val="80000"/>
                      </a:schemeClr>
                    </a:solidFill>
                  </a:tcPr>
                </a:tc>
                <a:tc>
                  <a:txBody>
                    <a:bodyPr/>
                    <a:lstStyle/>
                    <a:p>
                      <a:r>
                        <a:rPr kumimoji="1" lang="ja-JP" altLang="en-US" sz="1400" dirty="0">
                          <a:latin typeface="メイリオ"/>
                          <a:ea typeface="メイリオ"/>
                          <a:cs typeface="メイリオ"/>
                        </a:rPr>
                        <a:t>オーストラリアで一番大きい医療研究機関。ニューサウスウェールズ州政府と連携し医療大麻の研究を展開</a:t>
                      </a:r>
                      <a:endParaRPr kumimoji="1" lang="en-US" altLang="ja-JP" sz="1400" dirty="0">
                        <a:latin typeface="メイリオ"/>
                        <a:ea typeface="メイリオ"/>
                        <a:cs typeface="メイリオ"/>
                      </a:endParaRPr>
                    </a:p>
                  </a:txBody>
                  <a:tcPr anchor="ctr">
                    <a:solidFill>
                      <a:schemeClr val="accent6">
                        <a:lumMod val="20000"/>
                        <a:lumOff val="80000"/>
                      </a:schemeClr>
                    </a:solidFill>
                  </a:tcPr>
                </a:tc>
                <a:extLst>
                  <a:ext uri="{0D108BD9-81ED-4DB2-BD59-A6C34878D82A}">
                    <a16:rowId xmlns:a16="http://schemas.microsoft.com/office/drawing/2014/main" val="10005"/>
                  </a:ext>
                </a:extLst>
              </a:tr>
              <a:tr h="370840">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07"/>
                  </a:ext>
                </a:extLst>
              </a:tr>
              <a:tr h="370840">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08"/>
                  </a:ext>
                </a:extLst>
              </a:tr>
              <a:tr h="370840">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09"/>
                  </a:ext>
                </a:extLst>
              </a:tr>
              <a:tr h="370840">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10"/>
                  </a:ext>
                </a:extLst>
              </a:tr>
              <a:tr h="370840">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11"/>
                  </a:ext>
                </a:extLst>
              </a:tr>
              <a:tr h="370840">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12"/>
                  </a:ext>
                </a:extLst>
              </a:tr>
              <a:tr h="370840">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13"/>
                  </a:ext>
                </a:extLst>
              </a:tr>
              <a:tr h="370840">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tc>
                  <a:txBody>
                    <a:bodyPr/>
                    <a:lstStyle/>
                    <a:p>
                      <a:endParaRPr kumimoji="1" lang="ja-JP" altLang="en-US" sz="1400" dirty="0">
                        <a:latin typeface="メイリオ"/>
                        <a:ea typeface="メイリオ"/>
                        <a:cs typeface="メイリオ"/>
                      </a:endParaRPr>
                    </a:p>
                  </a:txBody>
                  <a:tcPr>
                    <a:solidFill>
                      <a:schemeClr val="accent6">
                        <a:lumMod val="20000"/>
                        <a:lumOff val="80000"/>
                      </a:schemeClr>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592590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3880906" y="205965"/>
            <a:ext cx="4425814" cy="6434454"/>
          </a:xfrm>
          <a:prstGeom prst="rect">
            <a:avLst/>
          </a:prstGeom>
        </p:spPr>
      </p:pic>
    </p:spTree>
    <p:extLst>
      <p:ext uri="{BB962C8B-B14F-4D97-AF65-F5344CB8AC3E}">
        <p14:creationId xmlns:p14="http://schemas.microsoft.com/office/powerpoint/2010/main" val="1523477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312006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476500" y="381000"/>
            <a:ext cx="7226300" cy="6096000"/>
          </a:xfrm>
          <a:prstGeom prst="rect">
            <a:avLst/>
          </a:prstGeom>
        </p:spPr>
      </p:pic>
      <p:sp>
        <p:nvSpPr>
          <p:cNvPr id="3" name="正方形/長方形 2"/>
          <p:cNvSpPr/>
          <p:nvPr/>
        </p:nvSpPr>
        <p:spPr>
          <a:xfrm>
            <a:off x="2476501" y="6477000"/>
            <a:ext cx="2381913" cy="230832"/>
          </a:xfrm>
          <a:prstGeom prst="rect">
            <a:avLst/>
          </a:prstGeom>
        </p:spPr>
        <p:txBody>
          <a:bodyPr wrap="none">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krtruang.com</a:t>
            </a:r>
            <a:r>
              <a:rPr lang="en-US" altLang="ja-JP" sz="900" dirty="0">
                <a:latin typeface="メイリオ"/>
                <a:ea typeface="メイリオ"/>
                <a:cs typeface="メイリオ"/>
              </a:rPr>
              <a:t>/learn/16753.html</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392254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981201" y="0"/>
            <a:ext cx="8225801" cy="6858000"/>
          </a:xfrm>
          <a:prstGeom prst="rect">
            <a:avLst/>
          </a:prstGeom>
        </p:spPr>
      </p:pic>
      <p:sp>
        <p:nvSpPr>
          <p:cNvPr id="3" name="正方形/長方形 2"/>
          <p:cNvSpPr/>
          <p:nvPr/>
        </p:nvSpPr>
        <p:spPr>
          <a:xfrm>
            <a:off x="1981200" y="6632243"/>
            <a:ext cx="4572000" cy="230832"/>
          </a:xfrm>
          <a:prstGeom prst="rect">
            <a:avLst/>
          </a:prstGeom>
        </p:spPr>
        <p:txBody>
          <a:bodyPr>
            <a:spAutoFit/>
          </a:bodyPr>
          <a:lstStyle/>
          <a:p>
            <a:r>
              <a:rPr lang="en-US" altLang="ja-JP" sz="900" dirty="0">
                <a:latin typeface="メイリオ"/>
                <a:ea typeface="メイリオ"/>
                <a:cs typeface="メイリオ"/>
              </a:rPr>
              <a:t>http://</a:t>
            </a:r>
            <a:r>
              <a:rPr lang="en-US" altLang="ja-JP" sz="900" dirty="0" err="1">
                <a:latin typeface="メイリオ"/>
                <a:ea typeface="メイリオ"/>
                <a:cs typeface="メイリオ"/>
              </a:rPr>
              <a:t>file.slowspace.blog.shinobi.jp</a:t>
            </a:r>
            <a:r>
              <a:rPr lang="en-US" altLang="ja-JP" sz="900" dirty="0">
                <a:latin typeface="メイリオ"/>
                <a:ea typeface="メイリオ"/>
                <a:cs typeface="メイリオ"/>
              </a:rPr>
              <a:t>/Untitled-1.jpg</a:t>
            </a:r>
            <a:endParaRPr lang="ja-JP" altLang="en-US" sz="900" dirty="0">
              <a:latin typeface="メイリオ"/>
              <a:ea typeface="メイリオ"/>
              <a:cs typeface="メイリオ"/>
            </a:endParaRPr>
          </a:p>
        </p:txBody>
      </p:sp>
    </p:spTree>
    <p:extLst>
      <p:ext uri="{BB962C8B-B14F-4D97-AF65-F5344CB8AC3E}">
        <p14:creationId xmlns:p14="http://schemas.microsoft.com/office/powerpoint/2010/main" val="234445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図 37"/>
          <p:cNvPicPr>
            <a:picLocks noChangeAspect="1"/>
          </p:cNvPicPr>
          <p:nvPr/>
        </p:nvPicPr>
        <p:blipFill>
          <a:blip r:embed="rId2"/>
          <a:stretch>
            <a:fillRect/>
          </a:stretch>
        </p:blipFill>
        <p:spPr>
          <a:xfrm>
            <a:off x="3008089" y="799505"/>
            <a:ext cx="3959494" cy="3959494"/>
          </a:xfrm>
          <a:prstGeom prst="rect">
            <a:avLst/>
          </a:prstGeom>
        </p:spPr>
      </p:pic>
      <p:cxnSp>
        <p:nvCxnSpPr>
          <p:cNvPr id="5" name="直線コネクタ 4"/>
          <p:cNvCxnSpPr/>
          <p:nvPr/>
        </p:nvCxnSpPr>
        <p:spPr>
          <a:xfrm>
            <a:off x="2847703" y="1088571"/>
            <a:ext cx="0" cy="489421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a:xfrm flipV="1">
            <a:off x="2847704" y="5981477"/>
            <a:ext cx="7145385" cy="1313"/>
          </a:xfrm>
          <a:prstGeom prst="line">
            <a:avLst/>
          </a:prstGeom>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2394857" y="5798124"/>
            <a:ext cx="452846" cy="369332"/>
          </a:xfrm>
          <a:prstGeom prst="rect">
            <a:avLst/>
          </a:prstGeom>
          <a:noFill/>
        </p:spPr>
        <p:txBody>
          <a:bodyPr wrap="square" rtlCol="0">
            <a:spAutoFit/>
          </a:bodyPr>
          <a:lstStyle/>
          <a:p>
            <a:pPr algn="ctr"/>
            <a:r>
              <a:rPr lang="en-US" altLang="ja-JP" dirty="0"/>
              <a:t>0</a:t>
            </a:r>
            <a:endParaRPr lang="ja-JP" altLang="en-US" dirty="0"/>
          </a:p>
        </p:txBody>
      </p:sp>
      <p:sp>
        <p:nvSpPr>
          <p:cNvPr id="15" name="テキスト ボックス 14"/>
          <p:cNvSpPr txBox="1"/>
          <p:nvPr/>
        </p:nvSpPr>
        <p:spPr>
          <a:xfrm>
            <a:off x="2211977" y="3964076"/>
            <a:ext cx="696686" cy="369332"/>
          </a:xfrm>
          <a:prstGeom prst="rect">
            <a:avLst/>
          </a:prstGeom>
          <a:noFill/>
        </p:spPr>
        <p:txBody>
          <a:bodyPr wrap="square" rtlCol="0">
            <a:spAutoFit/>
          </a:bodyPr>
          <a:lstStyle/>
          <a:p>
            <a:pPr algn="ctr"/>
            <a:r>
              <a:rPr lang="en-US" altLang="ja-JP" dirty="0"/>
              <a:t>100</a:t>
            </a:r>
            <a:endParaRPr lang="ja-JP" altLang="en-US" dirty="0"/>
          </a:p>
        </p:txBody>
      </p:sp>
      <p:sp>
        <p:nvSpPr>
          <p:cNvPr id="16" name="テキスト ボックス 15"/>
          <p:cNvSpPr txBox="1"/>
          <p:nvPr/>
        </p:nvSpPr>
        <p:spPr>
          <a:xfrm>
            <a:off x="2151017" y="1972326"/>
            <a:ext cx="696686" cy="369332"/>
          </a:xfrm>
          <a:prstGeom prst="rect">
            <a:avLst/>
          </a:prstGeom>
          <a:noFill/>
        </p:spPr>
        <p:txBody>
          <a:bodyPr wrap="square" rtlCol="0">
            <a:spAutoFit/>
          </a:bodyPr>
          <a:lstStyle/>
          <a:p>
            <a:pPr algn="ctr"/>
            <a:r>
              <a:rPr lang="en-US" altLang="ja-JP" dirty="0"/>
              <a:t>200</a:t>
            </a:r>
            <a:endParaRPr lang="ja-JP" altLang="en-US" dirty="0"/>
          </a:p>
        </p:txBody>
      </p:sp>
      <p:sp>
        <p:nvSpPr>
          <p:cNvPr id="17" name="テキスト ボックス 16"/>
          <p:cNvSpPr txBox="1"/>
          <p:nvPr/>
        </p:nvSpPr>
        <p:spPr>
          <a:xfrm>
            <a:off x="3135086" y="5981475"/>
            <a:ext cx="696686" cy="369332"/>
          </a:xfrm>
          <a:prstGeom prst="rect">
            <a:avLst/>
          </a:prstGeom>
          <a:noFill/>
        </p:spPr>
        <p:txBody>
          <a:bodyPr wrap="square" rtlCol="0">
            <a:spAutoFit/>
          </a:bodyPr>
          <a:lstStyle/>
          <a:p>
            <a:pPr algn="ctr"/>
            <a:r>
              <a:rPr lang="en-US" altLang="ja-JP" dirty="0"/>
              <a:t>11</a:t>
            </a:r>
            <a:r>
              <a:rPr lang="ja-JP" altLang="en-US" dirty="0"/>
              <a:t>年</a:t>
            </a:r>
          </a:p>
        </p:txBody>
      </p:sp>
      <p:sp>
        <p:nvSpPr>
          <p:cNvPr id="18" name="テキスト ボックス 17"/>
          <p:cNvSpPr txBox="1"/>
          <p:nvPr/>
        </p:nvSpPr>
        <p:spPr>
          <a:xfrm>
            <a:off x="4014650" y="5981476"/>
            <a:ext cx="696686" cy="369332"/>
          </a:xfrm>
          <a:prstGeom prst="rect">
            <a:avLst/>
          </a:prstGeom>
          <a:noFill/>
        </p:spPr>
        <p:txBody>
          <a:bodyPr wrap="square" rtlCol="0">
            <a:spAutoFit/>
          </a:bodyPr>
          <a:lstStyle/>
          <a:p>
            <a:pPr algn="ctr"/>
            <a:r>
              <a:rPr lang="en-US" altLang="ja-JP" dirty="0"/>
              <a:t>12</a:t>
            </a:r>
            <a:r>
              <a:rPr lang="ja-JP" altLang="en-US" dirty="0"/>
              <a:t>年</a:t>
            </a:r>
          </a:p>
        </p:txBody>
      </p:sp>
      <p:sp>
        <p:nvSpPr>
          <p:cNvPr id="19" name="テキスト ボックス 18"/>
          <p:cNvSpPr txBox="1"/>
          <p:nvPr/>
        </p:nvSpPr>
        <p:spPr>
          <a:xfrm>
            <a:off x="4857207" y="5994007"/>
            <a:ext cx="696686" cy="369332"/>
          </a:xfrm>
          <a:prstGeom prst="rect">
            <a:avLst/>
          </a:prstGeom>
          <a:noFill/>
        </p:spPr>
        <p:txBody>
          <a:bodyPr wrap="square" rtlCol="0">
            <a:spAutoFit/>
          </a:bodyPr>
          <a:lstStyle/>
          <a:p>
            <a:pPr algn="ctr"/>
            <a:r>
              <a:rPr lang="en-US" altLang="ja-JP" dirty="0"/>
              <a:t>13</a:t>
            </a:r>
            <a:r>
              <a:rPr lang="ja-JP" altLang="en-US" dirty="0"/>
              <a:t>年</a:t>
            </a:r>
          </a:p>
        </p:txBody>
      </p:sp>
      <p:sp>
        <p:nvSpPr>
          <p:cNvPr id="20" name="テキスト ボックス 19"/>
          <p:cNvSpPr txBox="1"/>
          <p:nvPr/>
        </p:nvSpPr>
        <p:spPr>
          <a:xfrm>
            <a:off x="5677992" y="5994007"/>
            <a:ext cx="696686" cy="369332"/>
          </a:xfrm>
          <a:prstGeom prst="rect">
            <a:avLst/>
          </a:prstGeom>
          <a:noFill/>
        </p:spPr>
        <p:txBody>
          <a:bodyPr wrap="square" rtlCol="0">
            <a:spAutoFit/>
          </a:bodyPr>
          <a:lstStyle/>
          <a:p>
            <a:pPr algn="ctr"/>
            <a:r>
              <a:rPr lang="en-US" altLang="ja-JP" dirty="0"/>
              <a:t>14</a:t>
            </a:r>
            <a:r>
              <a:rPr lang="ja-JP" altLang="en-US" dirty="0"/>
              <a:t>年</a:t>
            </a:r>
          </a:p>
        </p:txBody>
      </p:sp>
      <p:sp>
        <p:nvSpPr>
          <p:cNvPr id="21" name="テキスト ボックス 20"/>
          <p:cNvSpPr txBox="1"/>
          <p:nvPr/>
        </p:nvSpPr>
        <p:spPr>
          <a:xfrm>
            <a:off x="6553200" y="5994007"/>
            <a:ext cx="696686" cy="369332"/>
          </a:xfrm>
          <a:prstGeom prst="rect">
            <a:avLst/>
          </a:prstGeom>
          <a:noFill/>
        </p:spPr>
        <p:txBody>
          <a:bodyPr wrap="square" rtlCol="0">
            <a:spAutoFit/>
          </a:bodyPr>
          <a:lstStyle/>
          <a:p>
            <a:pPr algn="ctr"/>
            <a:r>
              <a:rPr lang="en-US" altLang="ja-JP" dirty="0"/>
              <a:t>15</a:t>
            </a:r>
            <a:r>
              <a:rPr lang="ja-JP" altLang="en-US" dirty="0"/>
              <a:t>年</a:t>
            </a:r>
          </a:p>
        </p:txBody>
      </p:sp>
      <p:sp>
        <p:nvSpPr>
          <p:cNvPr id="22" name="テキスト ボックス 21"/>
          <p:cNvSpPr txBox="1"/>
          <p:nvPr/>
        </p:nvSpPr>
        <p:spPr>
          <a:xfrm>
            <a:off x="7428408" y="5981476"/>
            <a:ext cx="696686" cy="369332"/>
          </a:xfrm>
          <a:prstGeom prst="rect">
            <a:avLst/>
          </a:prstGeom>
          <a:noFill/>
        </p:spPr>
        <p:txBody>
          <a:bodyPr wrap="square" rtlCol="0">
            <a:spAutoFit/>
          </a:bodyPr>
          <a:lstStyle/>
          <a:p>
            <a:pPr algn="ctr"/>
            <a:r>
              <a:rPr lang="en-US" altLang="ja-JP" dirty="0"/>
              <a:t>16</a:t>
            </a:r>
            <a:r>
              <a:rPr lang="ja-JP" altLang="en-US" dirty="0"/>
              <a:t>年</a:t>
            </a:r>
          </a:p>
        </p:txBody>
      </p:sp>
      <p:sp>
        <p:nvSpPr>
          <p:cNvPr id="23" name="テキスト ボックス 22"/>
          <p:cNvSpPr txBox="1"/>
          <p:nvPr/>
        </p:nvSpPr>
        <p:spPr>
          <a:xfrm>
            <a:off x="8260081" y="5981476"/>
            <a:ext cx="696686" cy="369332"/>
          </a:xfrm>
          <a:prstGeom prst="rect">
            <a:avLst/>
          </a:prstGeom>
          <a:noFill/>
        </p:spPr>
        <p:txBody>
          <a:bodyPr wrap="square" rtlCol="0">
            <a:spAutoFit/>
          </a:bodyPr>
          <a:lstStyle/>
          <a:p>
            <a:pPr algn="ctr"/>
            <a:r>
              <a:rPr lang="en-US" altLang="ja-JP" dirty="0"/>
              <a:t>17</a:t>
            </a:r>
            <a:r>
              <a:rPr lang="ja-JP" altLang="en-US" dirty="0"/>
              <a:t>年</a:t>
            </a:r>
          </a:p>
        </p:txBody>
      </p:sp>
      <p:sp>
        <p:nvSpPr>
          <p:cNvPr id="24" name="テキスト ボックス 23"/>
          <p:cNvSpPr txBox="1"/>
          <p:nvPr/>
        </p:nvSpPr>
        <p:spPr>
          <a:xfrm>
            <a:off x="9296402" y="5981476"/>
            <a:ext cx="696686" cy="369332"/>
          </a:xfrm>
          <a:prstGeom prst="rect">
            <a:avLst/>
          </a:prstGeom>
          <a:noFill/>
        </p:spPr>
        <p:txBody>
          <a:bodyPr wrap="square" rtlCol="0">
            <a:spAutoFit/>
          </a:bodyPr>
          <a:lstStyle/>
          <a:p>
            <a:pPr algn="ctr"/>
            <a:r>
              <a:rPr lang="en-US" altLang="ja-JP" dirty="0"/>
              <a:t>20</a:t>
            </a:r>
            <a:r>
              <a:rPr lang="ja-JP" altLang="en-US" dirty="0"/>
              <a:t>年</a:t>
            </a:r>
          </a:p>
        </p:txBody>
      </p:sp>
      <p:sp>
        <p:nvSpPr>
          <p:cNvPr id="26" name="正方形/長方形 25"/>
          <p:cNvSpPr/>
          <p:nvPr/>
        </p:nvSpPr>
        <p:spPr>
          <a:xfrm>
            <a:off x="3222172" y="5798125"/>
            <a:ext cx="496389" cy="183351"/>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4058196" y="5613457"/>
            <a:ext cx="496389" cy="36801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4981304" y="5467198"/>
            <a:ext cx="496389" cy="521201"/>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9" name="正方形/長方形 28"/>
          <p:cNvSpPr/>
          <p:nvPr/>
        </p:nvSpPr>
        <p:spPr>
          <a:xfrm>
            <a:off x="5841277" y="5016138"/>
            <a:ext cx="496389" cy="965337"/>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30" name="正方形/長方形 29"/>
          <p:cNvSpPr/>
          <p:nvPr/>
        </p:nvSpPr>
        <p:spPr>
          <a:xfrm>
            <a:off x="6620693" y="4702629"/>
            <a:ext cx="496389" cy="1270544"/>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31" name="正方形/長方形 30"/>
          <p:cNvSpPr/>
          <p:nvPr/>
        </p:nvSpPr>
        <p:spPr>
          <a:xfrm>
            <a:off x="7487196" y="4401052"/>
            <a:ext cx="496389" cy="157212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32" name="正方形/長方形 31"/>
          <p:cNvSpPr/>
          <p:nvPr/>
        </p:nvSpPr>
        <p:spPr>
          <a:xfrm>
            <a:off x="8327570" y="4049487"/>
            <a:ext cx="496389" cy="1920772"/>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33" name="正方形/長方形 32"/>
          <p:cNvSpPr/>
          <p:nvPr/>
        </p:nvSpPr>
        <p:spPr>
          <a:xfrm>
            <a:off x="9361717" y="1863634"/>
            <a:ext cx="496389" cy="4105966"/>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34" name="テキスト ボックス 33"/>
          <p:cNvSpPr txBox="1"/>
          <p:nvPr/>
        </p:nvSpPr>
        <p:spPr>
          <a:xfrm>
            <a:off x="8998134" y="1555858"/>
            <a:ext cx="1166946" cy="307777"/>
          </a:xfrm>
          <a:prstGeom prst="rect">
            <a:avLst/>
          </a:prstGeom>
          <a:noFill/>
        </p:spPr>
        <p:txBody>
          <a:bodyPr wrap="square" rtlCol="0">
            <a:spAutoFit/>
          </a:bodyPr>
          <a:lstStyle/>
          <a:p>
            <a:pPr algn="ctr"/>
            <a:r>
              <a:rPr lang="en-US" altLang="ja-JP" sz="1400" dirty="0">
                <a:latin typeface="Meiryo UI" panose="020B0604030504040204" pitchFamily="50" charset="-128"/>
                <a:ea typeface="Meiryo UI" panose="020B0604030504040204" pitchFamily="50" charset="-128"/>
              </a:rPr>
              <a:t>220</a:t>
            </a:r>
            <a:r>
              <a:rPr lang="ja-JP" altLang="en-US" sz="1400" dirty="0">
                <a:latin typeface="Meiryo UI" panose="020B0604030504040204" pitchFamily="50" charset="-128"/>
                <a:ea typeface="Meiryo UI" panose="020B0604030504040204" pitchFamily="50" charset="-128"/>
              </a:rPr>
              <a:t>億ドル</a:t>
            </a:r>
          </a:p>
        </p:txBody>
      </p:sp>
      <p:sp>
        <p:nvSpPr>
          <p:cNvPr id="35" name="テキスト ボックス 34"/>
          <p:cNvSpPr txBox="1"/>
          <p:nvPr/>
        </p:nvSpPr>
        <p:spPr>
          <a:xfrm>
            <a:off x="8005358" y="3741711"/>
            <a:ext cx="1166946" cy="307777"/>
          </a:xfrm>
          <a:prstGeom prst="rect">
            <a:avLst/>
          </a:prstGeom>
          <a:noFill/>
        </p:spPr>
        <p:txBody>
          <a:bodyPr wrap="square" rtlCol="0">
            <a:spAutoFit/>
          </a:bodyPr>
          <a:lstStyle/>
          <a:p>
            <a:pPr algn="ctr"/>
            <a:r>
              <a:rPr lang="en-US" altLang="ja-JP" sz="1400" dirty="0">
                <a:latin typeface="Meiryo UI" panose="020B0604030504040204" pitchFamily="50" charset="-128"/>
                <a:ea typeface="Meiryo UI" panose="020B0604030504040204" pitchFamily="50" charset="-128"/>
              </a:rPr>
              <a:t>110</a:t>
            </a:r>
            <a:r>
              <a:rPr lang="ja-JP" altLang="en-US" sz="1400" dirty="0">
                <a:latin typeface="Meiryo UI" panose="020B0604030504040204" pitchFamily="50" charset="-128"/>
                <a:ea typeface="Meiryo UI" panose="020B0604030504040204" pitchFamily="50" charset="-128"/>
              </a:rPr>
              <a:t>億ドル</a:t>
            </a:r>
          </a:p>
        </p:txBody>
      </p:sp>
      <p:sp>
        <p:nvSpPr>
          <p:cNvPr id="25" name="テキスト ボックス 24"/>
          <p:cNvSpPr txBox="1"/>
          <p:nvPr/>
        </p:nvSpPr>
        <p:spPr>
          <a:xfrm>
            <a:off x="5525590" y="4708361"/>
            <a:ext cx="1166946" cy="307777"/>
          </a:xfrm>
          <a:prstGeom prst="rect">
            <a:avLst/>
          </a:prstGeom>
          <a:noFill/>
        </p:spPr>
        <p:txBody>
          <a:bodyPr wrap="square" rtlCol="0">
            <a:spAutoFit/>
          </a:bodyPr>
          <a:lstStyle/>
          <a:p>
            <a:pPr algn="ctr"/>
            <a:r>
              <a:rPr lang="en-US" altLang="ja-JP" sz="1400" dirty="0">
                <a:latin typeface="Meiryo UI" panose="020B0604030504040204" pitchFamily="50" charset="-128"/>
                <a:ea typeface="Meiryo UI" panose="020B0604030504040204" pitchFamily="50" charset="-128"/>
              </a:rPr>
              <a:t>46</a:t>
            </a:r>
            <a:r>
              <a:rPr lang="ja-JP" altLang="en-US" sz="1400" dirty="0">
                <a:latin typeface="Meiryo UI" panose="020B0604030504040204" pitchFamily="50" charset="-128"/>
                <a:ea typeface="Meiryo UI" panose="020B0604030504040204" pitchFamily="50" charset="-128"/>
              </a:rPr>
              <a:t>億ドル</a:t>
            </a:r>
          </a:p>
        </p:txBody>
      </p:sp>
      <p:sp>
        <p:nvSpPr>
          <p:cNvPr id="36" name="テキスト ボックス 35"/>
          <p:cNvSpPr txBox="1"/>
          <p:nvPr/>
        </p:nvSpPr>
        <p:spPr>
          <a:xfrm>
            <a:off x="6285413" y="4401053"/>
            <a:ext cx="1166946" cy="307777"/>
          </a:xfrm>
          <a:prstGeom prst="rect">
            <a:avLst/>
          </a:prstGeom>
          <a:noFill/>
        </p:spPr>
        <p:txBody>
          <a:bodyPr wrap="square" rtlCol="0">
            <a:spAutoFit/>
          </a:bodyPr>
          <a:lstStyle/>
          <a:p>
            <a:pPr algn="ctr"/>
            <a:r>
              <a:rPr lang="en-US" altLang="ja-JP" sz="1400" dirty="0">
                <a:latin typeface="Meiryo UI" panose="020B0604030504040204" pitchFamily="50" charset="-128"/>
                <a:ea typeface="Meiryo UI" panose="020B0604030504040204" pitchFamily="50" charset="-128"/>
              </a:rPr>
              <a:t>57</a:t>
            </a:r>
            <a:r>
              <a:rPr lang="ja-JP" altLang="en-US" sz="1400" dirty="0">
                <a:latin typeface="Meiryo UI" panose="020B0604030504040204" pitchFamily="50" charset="-128"/>
                <a:ea typeface="Meiryo UI" panose="020B0604030504040204" pitchFamily="50" charset="-128"/>
              </a:rPr>
              <a:t>億ドル</a:t>
            </a:r>
          </a:p>
        </p:txBody>
      </p:sp>
      <p:sp>
        <p:nvSpPr>
          <p:cNvPr id="37" name="テキスト ボックス 36"/>
          <p:cNvSpPr txBox="1"/>
          <p:nvPr/>
        </p:nvSpPr>
        <p:spPr>
          <a:xfrm>
            <a:off x="7188929" y="4094456"/>
            <a:ext cx="1166946" cy="307777"/>
          </a:xfrm>
          <a:prstGeom prst="rect">
            <a:avLst/>
          </a:prstGeom>
          <a:noFill/>
        </p:spPr>
        <p:txBody>
          <a:bodyPr wrap="square" rtlCol="0">
            <a:spAutoFit/>
          </a:bodyPr>
          <a:lstStyle/>
          <a:p>
            <a:pPr algn="ctr"/>
            <a:r>
              <a:rPr lang="en-US" altLang="ja-JP" sz="1400" dirty="0">
                <a:latin typeface="Meiryo UI" panose="020B0604030504040204" pitchFamily="50" charset="-128"/>
                <a:ea typeface="Meiryo UI" panose="020B0604030504040204" pitchFamily="50" charset="-128"/>
              </a:rPr>
              <a:t>71</a:t>
            </a:r>
            <a:r>
              <a:rPr lang="ja-JP" altLang="en-US" sz="1400" dirty="0">
                <a:latin typeface="Meiryo UI" panose="020B0604030504040204" pitchFamily="50" charset="-128"/>
                <a:ea typeface="Meiryo UI" panose="020B0604030504040204" pitchFamily="50" charset="-128"/>
              </a:rPr>
              <a:t>億ドル</a:t>
            </a:r>
          </a:p>
        </p:txBody>
      </p:sp>
    </p:spTree>
    <p:extLst>
      <p:ext uri="{BB962C8B-B14F-4D97-AF65-F5344CB8AC3E}">
        <p14:creationId xmlns:p14="http://schemas.microsoft.com/office/powerpoint/2010/main" val="2427398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114" y="0"/>
            <a:ext cx="6868886" cy="6868886"/>
          </a:xfrm>
          <a:prstGeom prst="rect">
            <a:avLst/>
          </a:prstGeom>
        </p:spPr>
      </p:pic>
      <p:sp>
        <p:nvSpPr>
          <p:cNvPr id="4" name="正方形/長方形 3"/>
          <p:cNvSpPr/>
          <p:nvPr/>
        </p:nvSpPr>
        <p:spPr>
          <a:xfrm>
            <a:off x="4175760" y="667435"/>
            <a:ext cx="4672150" cy="230832"/>
          </a:xfrm>
          <a:prstGeom prst="rect">
            <a:avLst/>
          </a:prstGeom>
        </p:spPr>
        <p:txBody>
          <a:bodyPr wrap="square">
            <a:spAutoFit/>
          </a:bodyPr>
          <a:lstStyle/>
          <a:p>
            <a:r>
              <a:rPr lang="ja-JP" altLang="en-US" sz="900" dirty="0">
                <a:latin typeface="Meiryo UI" panose="020B0604030504040204" pitchFamily="50" charset="-128"/>
                <a:ea typeface="Meiryo UI" panose="020B0604030504040204" pitchFamily="50" charset="-128"/>
              </a:rPr>
              <a:t>（出所）</a:t>
            </a:r>
            <a:r>
              <a:rPr lang="en-US" altLang="ja-JP" sz="900" dirty="0">
                <a:latin typeface="Meiryo UI" panose="020B0604030504040204" pitchFamily="50" charset="-128"/>
                <a:ea typeface="Meiryo UI" panose="020B0604030504040204" pitchFamily="50" charset="-128"/>
              </a:rPr>
              <a:t>https://www.rebelmouse.com/hi_shinji/forbes-japan-1752133738.html</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2803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305" y="906160"/>
            <a:ext cx="6543390" cy="5045680"/>
          </a:xfrm>
          <a:prstGeom prst="rect">
            <a:avLst/>
          </a:prstGeom>
        </p:spPr>
      </p:pic>
    </p:spTree>
    <p:extLst>
      <p:ext uri="{BB962C8B-B14F-4D97-AF65-F5344CB8AC3E}">
        <p14:creationId xmlns:p14="http://schemas.microsoft.com/office/powerpoint/2010/main" val="9592549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3366</Words>
  <Application>Microsoft Office PowerPoint</Application>
  <PresentationFormat>ワイド画面</PresentationFormat>
  <Paragraphs>216</Paragraphs>
  <Slides>40</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40</vt:i4>
      </vt:variant>
    </vt:vector>
  </HeadingPairs>
  <TitlesOfParts>
    <vt:vector size="47" baseType="lpstr">
      <vt:lpstr>Meiryo UI</vt:lpstr>
      <vt:lpstr>メイリオ</vt:lpstr>
      <vt:lpstr>Arial</vt:lpstr>
      <vt:lpstr>Calibri</vt:lpstr>
      <vt:lpstr>Calibri Light</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Mitsui&amp;CO.LTD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33</cp:revision>
  <dcterms:created xsi:type="dcterms:W3CDTF">2016-05-12T02:48:11Z</dcterms:created>
  <dcterms:modified xsi:type="dcterms:W3CDTF">2023-07-11T23:21:59Z</dcterms:modified>
</cp:coreProperties>
</file>